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nva Sans" panose="020B0604020202020204" charset="0"/>
      <p:regular r:id="rId19"/>
    </p:embeddedFont>
    <p:embeddedFont>
      <p:font typeface="Canva Sans Bold" panose="020B0604020202020204" charset="0"/>
      <p:regular r:id="rId20"/>
    </p:embeddedFont>
    <p:embeddedFont>
      <p:font typeface="Open Sans" panose="020B0606030504020204" pitchFamily="34" charset="0"/>
      <p:regular r:id="rId21"/>
    </p:embeddedFont>
    <p:embeddedFont>
      <p:font typeface="Open Sans Bold" panose="020B0806030504020204" charset="0"/>
      <p:regular r:id="rId22"/>
    </p:embeddedFont>
    <p:embeddedFont>
      <p:font typeface="Playfair Display" panose="00000500000000000000" pitchFamily="2" charset="0"/>
      <p:regular r:id="rId23"/>
      <p:bold r:id="rId24"/>
    </p:embeddedFont>
    <p:embeddedFont>
      <p:font typeface="Playfair Display Bold" panose="00000800000000000000" charset="0"/>
      <p:regular r:id="rId25"/>
    </p:embeddedFont>
    <p:embeddedFont>
      <p:font typeface="Poppi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529585" y="0"/>
            <a:ext cx="17758415" cy="4443885"/>
            <a:chOff x="0" y="0"/>
            <a:chExt cx="23677887" cy="5925180"/>
          </a:xfrm>
        </p:grpSpPr>
        <p:grpSp>
          <p:nvGrpSpPr>
            <p:cNvPr id="4" name="Group 4"/>
            <p:cNvGrpSpPr/>
            <p:nvPr/>
          </p:nvGrpSpPr>
          <p:grpSpPr>
            <a:xfrm>
              <a:off x="22306287" y="0"/>
              <a:ext cx="1371600" cy="137160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0" y="361609"/>
              <a:ext cx="472238" cy="648381"/>
            </a:xfrm>
            <a:custGeom>
              <a:avLst/>
              <a:gdLst/>
              <a:ahLst/>
              <a:cxnLst/>
              <a:rect l="l" t="t" r="r" b="b"/>
              <a:pathLst>
                <a:path w="472238" h="648381">
                  <a:moveTo>
                    <a:pt x="0" y="0"/>
                  </a:moveTo>
                  <a:lnTo>
                    <a:pt x="472238" y="0"/>
                  </a:lnTo>
                  <a:lnTo>
                    <a:pt x="472238" y="648382"/>
                  </a:lnTo>
                  <a:lnTo>
                    <a:pt x="0" y="648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7561893" y="2707488"/>
              <a:ext cx="13537157" cy="3217692"/>
            </a:xfrm>
            <a:prstGeom prst="rect">
              <a:avLst/>
            </a:prstGeom>
          </p:spPr>
          <p:txBody>
            <a:bodyPr lIns="0" tIns="0" rIns="0" bIns="0" rtlCol="0" anchor="t">
              <a:spAutoFit/>
            </a:bodyPr>
            <a:lstStyle/>
            <a:p>
              <a:pPr algn="r">
                <a:lnSpc>
                  <a:spcPts val="19423"/>
                </a:lnSpc>
                <a:spcBef>
                  <a:spcPct val="0"/>
                </a:spcBef>
              </a:pPr>
              <a:r>
                <a:rPr lang="en-US" sz="13874">
                  <a:solidFill>
                    <a:srgbClr val="FFFFFF"/>
                  </a:solidFill>
                  <a:latin typeface="Poppins Bold"/>
                  <a:ea typeface="Poppins Bold"/>
                  <a:cs typeface="Poppins Bold"/>
                  <a:sym typeface="Poppins Bold"/>
                </a:rPr>
                <a:t>CropNexus</a:t>
              </a:r>
            </a:p>
          </p:txBody>
        </p:sp>
        <p:sp>
          <p:nvSpPr>
            <p:cNvPr id="9" name="Freeform 9"/>
            <p:cNvSpPr/>
            <p:nvPr/>
          </p:nvSpPr>
          <p:spPr>
            <a:xfrm rot="-5245228">
              <a:off x="7715366" y="2239836"/>
              <a:ext cx="1921416" cy="2519889"/>
            </a:xfrm>
            <a:custGeom>
              <a:avLst/>
              <a:gdLst/>
              <a:ahLst/>
              <a:cxnLst/>
              <a:rect l="l" t="t" r="r" b="b"/>
              <a:pathLst>
                <a:path w="1921416" h="2519889">
                  <a:moveTo>
                    <a:pt x="0" y="0"/>
                  </a:moveTo>
                  <a:lnTo>
                    <a:pt x="1921416" y="0"/>
                  </a:lnTo>
                  <a:lnTo>
                    <a:pt x="1921416" y="2519889"/>
                  </a:lnTo>
                  <a:lnTo>
                    <a:pt x="0" y="2519889"/>
                  </a:lnTo>
                  <a:lnTo>
                    <a:pt x="0" y="0"/>
                  </a:lnTo>
                  <a:close/>
                </a:path>
              </a:pathLst>
            </a:custGeom>
            <a:blipFill>
              <a:blip r:embed="rId5"/>
              <a:stretch>
                <a:fillRect/>
              </a:stretch>
            </a:blipFill>
          </p:spPr>
        </p:sp>
        <p:sp>
          <p:nvSpPr>
            <p:cNvPr id="10" name="TextBox 10"/>
            <p:cNvSpPr txBox="1"/>
            <p:nvPr/>
          </p:nvSpPr>
          <p:spPr>
            <a:xfrm>
              <a:off x="11268052" y="5440887"/>
              <a:ext cx="10343048" cy="484294"/>
            </a:xfrm>
            <a:prstGeom prst="rect">
              <a:avLst/>
            </a:prstGeom>
          </p:spPr>
          <p:txBody>
            <a:bodyPr lIns="0" tIns="0" rIns="0" bIns="0" rtlCol="0" anchor="t">
              <a:spAutoFit/>
            </a:bodyPr>
            <a:lstStyle/>
            <a:p>
              <a:pPr algn="r">
                <a:lnSpc>
                  <a:spcPts val="3079"/>
                </a:lnSpc>
                <a:spcBef>
                  <a:spcPct val="0"/>
                </a:spcBef>
              </a:pPr>
              <a:r>
                <a:rPr lang="en-US" sz="2199" u="sng">
                  <a:solidFill>
                    <a:srgbClr val="FFFFFF"/>
                  </a:solidFill>
                  <a:latin typeface="Open Sans"/>
                  <a:ea typeface="Open Sans"/>
                  <a:cs typeface="Open Sans"/>
                  <a:sym typeface="Open Sans"/>
                </a:rPr>
                <a:t>Climate-Resilient Agriculture: Predicting Crop Yields</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2192000"/>
          </a:xfrm>
          <a:custGeom>
            <a:avLst/>
            <a:gdLst/>
            <a:ahLst/>
            <a:cxnLst/>
            <a:rect l="l" t="t" r="r" b="b"/>
            <a:pathLst>
              <a:path w="18288000" h="12192000">
                <a:moveTo>
                  <a:pt x="0" y="0"/>
                </a:moveTo>
                <a:lnTo>
                  <a:pt x="18288000" y="0"/>
                </a:lnTo>
                <a:lnTo>
                  <a:pt x="18288000" y="12192000"/>
                </a:lnTo>
                <a:lnTo>
                  <a:pt x="0" y="12192000"/>
                </a:lnTo>
                <a:lnTo>
                  <a:pt x="0" y="0"/>
                </a:lnTo>
                <a:close/>
              </a:path>
            </a:pathLst>
          </a:custGeom>
          <a:blipFill>
            <a:blip r:embed="rId2"/>
            <a:stretch>
              <a:fillRect/>
            </a:stretch>
          </a:blipFill>
        </p:spPr>
      </p:sp>
      <p:grpSp>
        <p:nvGrpSpPr>
          <p:cNvPr id="3" name="Group 3"/>
          <p:cNvGrpSpPr/>
          <p:nvPr/>
        </p:nvGrpSpPr>
        <p:grpSpPr>
          <a:xfrm>
            <a:off x="499694" y="1349011"/>
            <a:ext cx="3019183" cy="8278106"/>
            <a:chOff x="0" y="0"/>
            <a:chExt cx="4025577" cy="11037475"/>
          </a:xfrm>
        </p:grpSpPr>
        <p:sp>
          <p:nvSpPr>
            <p:cNvPr id="4" name="Freeform 4"/>
            <p:cNvSpPr/>
            <p:nvPr/>
          </p:nvSpPr>
          <p:spPr>
            <a:xfrm rot="5400000">
              <a:off x="-2864012" y="4147886"/>
              <a:ext cx="9753600" cy="4025577"/>
            </a:xfrm>
            <a:custGeom>
              <a:avLst/>
              <a:gdLst/>
              <a:ahLst/>
              <a:cxnLst/>
              <a:rect l="l" t="t" r="r" b="b"/>
              <a:pathLst>
                <a:path w="9753600" h="4025577">
                  <a:moveTo>
                    <a:pt x="0" y="0"/>
                  </a:moveTo>
                  <a:lnTo>
                    <a:pt x="9753600" y="0"/>
                  </a:lnTo>
                  <a:lnTo>
                    <a:pt x="9753600" y="4025577"/>
                  </a:lnTo>
                  <a:lnTo>
                    <a:pt x="0" y="4025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576101" y="0"/>
              <a:ext cx="2873375" cy="2929815"/>
              <a:chOff x="0" y="0"/>
              <a:chExt cx="979837" cy="999084"/>
            </a:xfrm>
          </p:grpSpPr>
          <p:sp>
            <p:nvSpPr>
              <p:cNvPr id="6" name="Freeform 6"/>
              <p:cNvSpPr/>
              <p:nvPr/>
            </p:nvSpPr>
            <p:spPr>
              <a:xfrm>
                <a:off x="0" y="0"/>
                <a:ext cx="979837" cy="999084"/>
              </a:xfrm>
              <a:custGeom>
                <a:avLst/>
                <a:gdLst/>
                <a:ahLst/>
                <a:cxnLst/>
                <a:rect l="l" t="t" r="r" b="b"/>
                <a:pathLst>
                  <a:path w="979837" h="999084">
                    <a:moveTo>
                      <a:pt x="489919" y="0"/>
                    </a:moveTo>
                    <a:cubicBezTo>
                      <a:pt x="219344" y="0"/>
                      <a:pt x="0" y="223653"/>
                      <a:pt x="0" y="499542"/>
                    </a:cubicBezTo>
                    <a:cubicBezTo>
                      <a:pt x="0" y="775431"/>
                      <a:pt x="219344" y="999084"/>
                      <a:pt x="489919" y="999084"/>
                    </a:cubicBezTo>
                    <a:cubicBezTo>
                      <a:pt x="760493" y="999084"/>
                      <a:pt x="979837" y="775431"/>
                      <a:pt x="979837" y="499542"/>
                    </a:cubicBezTo>
                    <a:cubicBezTo>
                      <a:pt x="979837" y="223653"/>
                      <a:pt x="760493" y="0"/>
                      <a:pt x="489919" y="0"/>
                    </a:cubicBezTo>
                    <a:close/>
                  </a:path>
                </a:pathLst>
              </a:custGeom>
              <a:blipFill>
                <a:blip r:embed="rId5"/>
                <a:stretch>
                  <a:fillRect l="-58207" r="-56719" b="-49208"/>
                </a:stretch>
              </a:blipFill>
            </p:spPr>
          </p:sp>
        </p:grpSp>
        <p:sp>
          <p:nvSpPr>
            <p:cNvPr id="7" name="TextBox 7"/>
            <p:cNvSpPr txBox="1"/>
            <p:nvPr/>
          </p:nvSpPr>
          <p:spPr>
            <a:xfrm>
              <a:off x="288051" y="3653135"/>
              <a:ext cx="3449476" cy="6389158"/>
            </a:xfrm>
            <a:prstGeom prst="rect">
              <a:avLst/>
            </a:prstGeom>
          </p:spPr>
          <p:txBody>
            <a:bodyPr lIns="0" tIns="0" rIns="0" bIns="0" rtlCol="0" anchor="t">
              <a:spAutoFit/>
            </a:bodyPr>
            <a:lstStyle/>
            <a:p>
              <a:pPr algn="ctr">
                <a:lnSpc>
                  <a:spcPts val="3499"/>
                </a:lnSpc>
              </a:pPr>
              <a:r>
                <a:rPr lang="en-US" sz="2499">
                  <a:solidFill>
                    <a:srgbClr val="000000"/>
                  </a:solidFill>
                  <a:latin typeface="Canva Sans Bold"/>
                  <a:ea typeface="Canva Sans Bold"/>
                  <a:cs typeface="Canva Sans Bold"/>
                  <a:sym typeface="Canva Sans Bold"/>
                </a:rPr>
                <a:t>Pandas is a powerful Python library for data manipulation and analysis, offering versatile data structures like Series and DataFrame</a:t>
              </a:r>
            </a:p>
          </p:txBody>
        </p:sp>
      </p:grpSp>
      <p:grpSp>
        <p:nvGrpSpPr>
          <p:cNvPr id="8" name="Group 8"/>
          <p:cNvGrpSpPr/>
          <p:nvPr/>
        </p:nvGrpSpPr>
        <p:grpSpPr>
          <a:xfrm>
            <a:off x="4080852" y="1484785"/>
            <a:ext cx="3019183" cy="8278106"/>
            <a:chOff x="0" y="0"/>
            <a:chExt cx="4025577" cy="11037475"/>
          </a:xfrm>
        </p:grpSpPr>
        <p:sp>
          <p:nvSpPr>
            <p:cNvPr id="9" name="Freeform 9"/>
            <p:cNvSpPr/>
            <p:nvPr/>
          </p:nvSpPr>
          <p:spPr>
            <a:xfrm rot="5400000">
              <a:off x="-2864012" y="4147886"/>
              <a:ext cx="9753600" cy="4025577"/>
            </a:xfrm>
            <a:custGeom>
              <a:avLst/>
              <a:gdLst/>
              <a:ahLst/>
              <a:cxnLst/>
              <a:rect l="l" t="t" r="r" b="b"/>
              <a:pathLst>
                <a:path w="9753600" h="4025577">
                  <a:moveTo>
                    <a:pt x="0" y="0"/>
                  </a:moveTo>
                  <a:lnTo>
                    <a:pt x="9753600" y="0"/>
                  </a:lnTo>
                  <a:lnTo>
                    <a:pt x="9753600" y="4025577"/>
                  </a:lnTo>
                  <a:lnTo>
                    <a:pt x="0" y="4025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576344" y="0"/>
              <a:ext cx="2873375" cy="2929815"/>
              <a:chOff x="0" y="0"/>
              <a:chExt cx="979837" cy="999084"/>
            </a:xfrm>
          </p:grpSpPr>
          <p:sp>
            <p:nvSpPr>
              <p:cNvPr id="11" name="Freeform 11"/>
              <p:cNvSpPr/>
              <p:nvPr/>
            </p:nvSpPr>
            <p:spPr>
              <a:xfrm>
                <a:off x="0" y="0"/>
                <a:ext cx="979837" cy="999084"/>
              </a:xfrm>
              <a:custGeom>
                <a:avLst/>
                <a:gdLst/>
                <a:ahLst/>
                <a:cxnLst/>
                <a:rect l="l" t="t" r="r" b="b"/>
                <a:pathLst>
                  <a:path w="979837" h="999084">
                    <a:moveTo>
                      <a:pt x="489919" y="0"/>
                    </a:moveTo>
                    <a:cubicBezTo>
                      <a:pt x="219344" y="0"/>
                      <a:pt x="0" y="223653"/>
                      <a:pt x="0" y="499542"/>
                    </a:cubicBezTo>
                    <a:cubicBezTo>
                      <a:pt x="0" y="775431"/>
                      <a:pt x="219344" y="999084"/>
                      <a:pt x="489919" y="999084"/>
                    </a:cubicBezTo>
                    <a:cubicBezTo>
                      <a:pt x="760493" y="999084"/>
                      <a:pt x="979837" y="775431"/>
                      <a:pt x="979837" y="499542"/>
                    </a:cubicBezTo>
                    <a:cubicBezTo>
                      <a:pt x="979837" y="223653"/>
                      <a:pt x="760493" y="0"/>
                      <a:pt x="489919" y="0"/>
                    </a:cubicBezTo>
                    <a:close/>
                  </a:path>
                </a:pathLst>
              </a:custGeom>
              <a:blipFill>
                <a:blip r:embed="rId6"/>
                <a:stretch>
                  <a:fillRect l="-14276" r="-9290" b="-21186"/>
                </a:stretch>
              </a:blipFill>
            </p:spPr>
          </p:sp>
        </p:grpSp>
        <p:sp>
          <p:nvSpPr>
            <p:cNvPr id="12" name="TextBox 12"/>
            <p:cNvSpPr txBox="1"/>
            <p:nvPr/>
          </p:nvSpPr>
          <p:spPr>
            <a:xfrm>
              <a:off x="288294" y="3653135"/>
              <a:ext cx="3544960" cy="5363954"/>
            </a:xfrm>
            <a:prstGeom prst="rect">
              <a:avLst/>
            </a:prstGeom>
          </p:spPr>
          <p:txBody>
            <a:bodyPr lIns="0" tIns="0" rIns="0" bIns="0" rtlCol="0" anchor="t">
              <a:spAutoFit/>
            </a:bodyPr>
            <a:lstStyle/>
            <a:p>
              <a:pPr algn="ctr">
                <a:lnSpc>
                  <a:spcPts val="3596"/>
                </a:lnSpc>
              </a:pPr>
              <a:r>
                <a:rPr lang="en-US" sz="2569">
                  <a:solidFill>
                    <a:srgbClr val="000000"/>
                  </a:solidFill>
                  <a:latin typeface="Canva Sans Bold"/>
                  <a:ea typeface="Canva Sans Bold"/>
                  <a:cs typeface="Canva Sans Bold"/>
                  <a:sym typeface="Canva Sans Bold"/>
                </a:rPr>
                <a:t>Matplotlib is a popular Python library for creating static, animated, and interactive visualizations in a variety of formats.</a:t>
              </a:r>
            </a:p>
          </p:txBody>
        </p:sp>
      </p:grpSp>
      <p:sp>
        <p:nvSpPr>
          <p:cNvPr id="13" name="Freeform 13"/>
          <p:cNvSpPr/>
          <p:nvPr/>
        </p:nvSpPr>
        <p:spPr>
          <a:xfrm rot="5400000">
            <a:off x="5514823" y="4595700"/>
            <a:ext cx="7315200" cy="3019183"/>
          </a:xfrm>
          <a:custGeom>
            <a:avLst/>
            <a:gdLst/>
            <a:ahLst/>
            <a:cxnLst/>
            <a:rect l="l" t="t" r="r" b="b"/>
            <a:pathLst>
              <a:path w="7315200" h="3019183">
                <a:moveTo>
                  <a:pt x="0" y="0"/>
                </a:moveTo>
                <a:lnTo>
                  <a:pt x="7315200" y="0"/>
                </a:lnTo>
                <a:lnTo>
                  <a:pt x="7315200" y="3019183"/>
                </a:lnTo>
                <a:lnTo>
                  <a:pt x="0" y="3019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8015313" y="1349011"/>
            <a:ext cx="2371069" cy="2197361"/>
            <a:chOff x="0" y="0"/>
            <a:chExt cx="1078064" cy="999084"/>
          </a:xfrm>
        </p:grpSpPr>
        <p:sp>
          <p:nvSpPr>
            <p:cNvPr id="15" name="Freeform 15"/>
            <p:cNvSpPr/>
            <p:nvPr/>
          </p:nvSpPr>
          <p:spPr>
            <a:xfrm>
              <a:off x="0" y="0"/>
              <a:ext cx="1078064" cy="999084"/>
            </a:xfrm>
            <a:custGeom>
              <a:avLst/>
              <a:gdLst/>
              <a:ahLst/>
              <a:cxnLst/>
              <a:rect l="l" t="t" r="r" b="b"/>
              <a:pathLst>
                <a:path w="1078064" h="999084">
                  <a:moveTo>
                    <a:pt x="539032" y="0"/>
                  </a:moveTo>
                  <a:cubicBezTo>
                    <a:pt x="241333" y="0"/>
                    <a:pt x="0" y="223653"/>
                    <a:pt x="0" y="499542"/>
                  </a:cubicBezTo>
                  <a:cubicBezTo>
                    <a:pt x="0" y="775431"/>
                    <a:pt x="241333" y="999084"/>
                    <a:pt x="539032" y="999084"/>
                  </a:cubicBezTo>
                  <a:cubicBezTo>
                    <a:pt x="836731" y="999084"/>
                    <a:pt x="1078064" y="775431"/>
                    <a:pt x="1078064" y="499542"/>
                  </a:cubicBezTo>
                  <a:cubicBezTo>
                    <a:pt x="1078064" y="223653"/>
                    <a:pt x="836731" y="0"/>
                    <a:pt x="539032" y="0"/>
                  </a:cubicBezTo>
                  <a:close/>
                </a:path>
              </a:pathLst>
            </a:custGeom>
            <a:blipFill>
              <a:blip r:embed="rId7"/>
              <a:stretch>
                <a:fillRect l="-19634" t="-693" r="-15103" b="-44696"/>
              </a:stretch>
            </a:blipFill>
          </p:spPr>
        </p:sp>
      </p:grpSp>
      <p:sp>
        <p:nvSpPr>
          <p:cNvPr id="16" name="TextBox 16"/>
          <p:cNvSpPr txBox="1"/>
          <p:nvPr/>
        </p:nvSpPr>
        <p:spPr>
          <a:xfrm>
            <a:off x="7797549" y="3654191"/>
            <a:ext cx="2806595" cy="6108700"/>
          </a:xfrm>
          <a:prstGeom prst="rect">
            <a:avLst/>
          </a:prstGeom>
        </p:spPr>
        <p:txBody>
          <a:bodyPr lIns="0" tIns="0" rIns="0" bIns="0" rtlCol="0" anchor="t">
            <a:spAutoFit/>
          </a:bodyPr>
          <a:lstStyle/>
          <a:p>
            <a:pPr algn="ctr">
              <a:lnSpc>
                <a:spcPts val="3499"/>
              </a:lnSpc>
            </a:pPr>
            <a:endParaRPr/>
          </a:p>
          <a:p>
            <a:pPr algn="ctr">
              <a:lnSpc>
                <a:spcPts val="3499"/>
              </a:lnSpc>
            </a:pPr>
            <a:r>
              <a:rPr lang="en-US" sz="2499">
                <a:solidFill>
                  <a:srgbClr val="000000"/>
                </a:solidFill>
                <a:latin typeface="Playfair Display Bold"/>
                <a:ea typeface="Playfair Display Bold"/>
                <a:cs typeface="Playfair Display Bold"/>
                <a:sym typeface="Playfair Display Bold"/>
              </a:rPr>
              <a:t>NumPy is a fundamental Python library for numerical computing, providing support for arrays, matrices, and a wide range of mathematical functions to operate on them.</a:t>
            </a:r>
          </a:p>
          <a:p>
            <a:pPr algn="ctr">
              <a:lnSpc>
                <a:spcPts val="3499"/>
              </a:lnSpc>
            </a:pPr>
            <a:endParaRPr lang="en-US" sz="2499">
              <a:solidFill>
                <a:srgbClr val="000000"/>
              </a:solidFill>
              <a:latin typeface="Playfair Display Bold"/>
              <a:ea typeface="Playfair Display Bold"/>
              <a:cs typeface="Playfair Display Bold"/>
              <a:sym typeface="Playfair Display Bold"/>
            </a:endParaRPr>
          </a:p>
        </p:txBody>
      </p:sp>
      <p:grpSp>
        <p:nvGrpSpPr>
          <p:cNvPr id="17" name="Group 17"/>
          <p:cNvGrpSpPr/>
          <p:nvPr/>
        </p:nvGrpSpPr>
        <p:grpSpPr>
          <a:xfrm>
            <a:off x="11244813" y="1494930"/>
            <a:ext cx="3019183" cy="8267961"/>
            <a:chOff x="0" y="0"/>
            <a:chExt cx="4025577" cy="11023949"/>
          </a:xfrm>
        </p:grpSpPr>
        <p:sp>
          <p:nvSpPr>
            <p:cNvPr id="18" name="Freeform 18"/>
            <p:cNvSpPr/>
            <p:nvPr/>
          </p:nvSpPr>
          <p:spPr>
            <a:xfrm rot="5400000">
              <a:off x="-2864012" y="4134360"/>
              <a:ext cx="9753600" cy="4025577"/>
            </a:xfrm>
            <a:custGeom>
              <a:avLst/>
              <a:gdLst/>
              <a:ahLst/>
              <a:cxnLst/>
              <a:rect l="l" t="t" r="r" b="b"/>
              <a:pathLst>
                <a:path w="9753600" h="4025577">
                  <a:moveTo>
                    <a:pt x="0" y="0"/>
                  </a:moveTo>
                  <a:lnTo>
                    <a:pt x="9753600" y="0"/>
                  </a:lnTo>
                  <a:lnTo>
                    <a:pt x="9753600" y="4025577"/>
                  </a:lnTo>
                  <a:lnTo>
                    <a:pt x="0" y="4025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a:off x="646805" y="0"/>
              <a:ext cx="2873375" cy="2929815"/>
              <a:chOff x="0" y="0"/>
              <a:chExt cx="979837" cy="999084"/>
            </a:xfrm>
          </p:grpSpPr>
          <p:sp>
            <p:nvSpPr>
              <p:cNvPr id="20" name="Freeform 20"/>
              <p:cNvSpPr/>
              <p:nvPr/>
            </p:nvSpPr>
            <p:spPr>
              <a:xfrm>
                <a:off x="0" y="0"/>
                <a:ext cx="979837" cy="999084"/>
              </a:xfrm>
              <a:custGeom>
                <a:avLst/>
                <a:gdLst/>
                <a:ahLst/>
                <a:cxnLst/>
                <a:rect l="l" t="t" r="r" b="b"/>
                <a:pathLst>
                  <a:path w="979837" h="999084">
                    <a:moveTo>
                      <a:pt x="489919" y="0"/>
                    </a:moveTo>
                    <a:cubicBezTo>
                      <a:pt x="219344" y="0"/>
                      <a:pt x="0" y="223653"/>
                      <a:pt x="0" y="499542"/>
                    </a:cubicBezTo>
                    <a:cubicBezTo>
                      <a:pt x="0" y="775431"/>
                      <a:pt x="219344" y="999084"/>
                      <a:pt x="489919" y="999084"/>
                    </a:cubicBezTo>
                    <a:cubicBezTo>
                      <a:pt x="760493" y="999084"/>
                      <a:pt x="979837" y="775431"/>
                      <a:pt x="979837" y="499542"/>
                    </a:cubicBezTo>
                    <a:cubicBezTo>
                      <a:pt x="979837" y="223653"/>
                      <a:pt x="760493" y="0"/>
                      <a:pt x="489919" y="0"/>
                    </a:cubicBezTo>
                    <a:close/>
                  </a:path>
                </a:pathLst>
              </a:custGeom>
              <a:blipFill>
                <a:blip r:embed="rId8"/>
                <a:stretch>
                  <a:fillRect l="-982" r="-982"/>
                </a:stretch>
              </a:blipFill>
            </p:spPr>
          </p:sp>
        </p:grpSp>
        <p:sp>
          <p:nvSpPr>
            <p:cNvPr id="21" name="TextBox 21"/>
            <p:cNvSpPr txBox="1"/>
            <p:nvPr/>
          </p:nvSpPr>
          <p:spPr>
            <a:xfrm>
              <a:off x="240552" y="2868664"/>
              <a:ext cx="3544960" cy="7765439"/>
            </a:xfrm>
            <a:prstGeom prst="rect">
              <a:avLst/>
            </a:prstGeom>
          </p:spPr>
          <p:txBody>
            <a:bodyPr lIns="0" tIns="0" rIns="0" bIns="0" rtlCol="0" anchor="t">
              <a:spAutoFit/>
            </a:bodyPr>
            <a:lstStyle/>
            <a:p>
              <a:pPr algn="ctr">
                <a:lnSpc>
                  <a:spcPts val="3596"/>
                </a:lnSpc>
              </a:pPr>
              <a:r>
                <a:rPr lang="en-US" sz="2569">
                  <a:solidFill>
                    <a:srgbClr val="000000"/>
                  </a:solidFill>
                  <a:latin typeface="Canva Sans Bold"/>
                  <a:ea typeface="Canva Sans Bold"/>
                  <a:cs typeface="Canva Sans Bold"/>
                  <a:sym typeface="Canva Sans Bold"/>
                </a:rPr>
                <a:t>Seaborn is a Python data visualization library based on Matplotlib, providing a high-level interface for drawing attractive and informative statistical graphics.</a:t>
              </a:r>
            </a:p>
          </p:txBody>
        </p:sp>
      </p:grpSp>
      <p:grpSp>
        <p:nvGrpSpPr>
          <p:cNvPr id="22" name="Group 22"/>
          <p:cNvGrpSpPr/>
          <p:nvPr/>
        </p:nvGrpSpPr>
        <p:grpSpPr>
          <a:xfrm>
            <a:off x="14855217" y="1484785"/>
            <a:ext cx="3019183" cy="8278106"/>
            <a:chOff x="0" y="0"/>
            <a:chExt cx="4025577" cy="11037475"/>
          </a:xfrm>
        </p:grpSpPr>
        <p:sp>
          <p:nvSpPr>
            <p:cNvPr id="23" name="Freeform 23"/>
            <p:cNvSpPr/>
            <p:nvPr/>
          </p:nvSpPr>
          <p:spPr>
            <a:xfrm rot="5400000">
              <a:off x="-2864012" y="4147886"/>
              <a:ext cx="9753600" cy="4025577"/>
            </a:xfrm>
            <a:custGeom>
              <a:avLst/>
              <a:gdLst/>
              <a:ahLst/>
              <a:cxnLst/>
              <a:rect l="l" t="t" r="r" b="b"/>
              <a:pathLst>
                <a:path w="9753600" h="4025577">
                  <a:moveTo>
                    <a:pt x="0" y="0"/>
                  </a:moveTo>
                  <a:lnTo>
                    <a:pt x="9753600" y="0"/>
                  </a:lnTo>
                  <a:lnTo>
                    <a:pt x="9753600" y="4025577"/>
                  </a:lnTo>
                  <a:lnTo>
                    <a:pt x="0" y="4025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4" name="Group 24"/>
            <p:cNvGrpSpPr/>
            <p:nvPr/>
          </p:nvGrpSpPr>
          <p:grpSpPr>
            <a:xfrm>
              <a:off x="576344" y="0"/>
              <a:ext cx="2873375" cy="2929815"/>
              <a:chOff x="0" y="0"/>
              <a:chExt cx="979837" cy="999084"/>
            </a:xfrm>
          </p:grpSpPr>
          <p:sp>
            <p:nvSpPr>
              <p:cNvPr id="25" name="Freeform 25"/>
              <p:cNvSpPr/>
              <p:nvPr/>
            </p:nvSpPr>
            <p:spPr>
              <a:xfrm>
                <a:off x="0" y="0"/>
                <a:ext cx="979837" cy="999084"/>
              </a:xfrm>
              <a:custGeom>
                <a:avLst/>
                <a:gdLst/>
                <a:ahLst/>
                <a:cxnLst/>
                <a:rect l="l" t="t" r="r" b="b"/>
                <a:pathLst>
                  <a:path w="979837" h="999084">
                    <a:moveTo>
                      <a:pt x="489919" y="0"/>
                    </a:moveTo>
                    <a:cubicBezTo>
                      <a:pt x="219344" y="0"/>
                      <a:pt x="0" y="223653"/>
                      <a:pt x="0" y="499542"/>
                    </a:cubicBezTo>
                    <a:cubicBezTo>
                      <a:pt x="0" y="775431"/>
                      <a:pt x="219344" y="999084"/>
                      <a:pt x="489919" y="999084"/>
                    </a:cubicBezTo>
                    <a:cubicBezTo>
                      <a:pt x="760493" y="999084"/>
                      <a:pt x="979837" y="775431"/>
                      <a:pt x="979837" y="499542"/>
                    </a:cubicBezTo>
                    <a:cubicBezTo>
                      <a:pt x="979837" y="223653"/>
                      <a:pt x="760493" y="0"/>
                      <a:pt x="489919" y="0"/>
                    </a:cubicBezTo>
                    <a:close/>
                  </a:path>
                </a:pathLst>
              </a:custGeom>
              <a:blipFill>
                <a:blip r:embed="rId9"/>
                <a:stretch>
                  <a:fillRect l="-982" r="-982"/>
                </a:stretch>
              </a:blipFill>
            </p:spPr>
          </p:sp>
        </p:grpSp>
        <p:sp>
          <p:nvSpPr>
            <p:cNvPr id="26" name="TextBox 26"/>
            <p:cNvSpPr txBox="1"/>
            <p:nvPr/>
          </p:nvSpPr>
          <p:spPr>
            <a:xfrm>
              <a:off x="288294" y="3653135"/>
              <a:ext cx="3544960" cy="6564697"/>
            </a:xfrm>
            <a:prstGeom prst="rect">
              <a:avLst/>
            </a:prstGeom>
          </p:spPr>
          <p:txBody>
            <a:bodyPr lIns="0" tIns="0" rIns="0" bIns="0" rtlCol="0" anchor="t">
              <a:spAutoFit/>
            </a:bodyPr>
            <a:lstStyle/>
            <a:p>
              <a:pPr algn="ctr">
                <a:lnSpc>
                  <a:spcPts val="3596"/>
                </a:lnSpc>
              </a:pPr>
              <a:r>
                <a:rPr lang="en-US" sz="2569">
                  <a:solidFill>
                    <a:srgbClr val="000000"/>
                  </a:solidFill>
                  <a:latin typeface="Canva Sans Bold"/>
                  <a:ea typeface="Canva Sans Bold"/>
                  <a:cs typeface="Canva Sans Bold"/>
                  <a:sym typeface="Canva Sans Bold"/>
                </a:rPr>
                <a:t>Scikit-learn is a widely-used Python library for machine learning, providing simple and efficient tools for data mining, data analysis, and modeling..</a:t>
              </a:r>
            </a:p>
          </p:txBody>
        </p:sp>
      </p:grpSp>
      <p:sp>
        <p:nvSpPr>
          <p:cNvPr id="27" name="TextBox 27"/>
          <p:cNvSpPr txBox="1"/>
          <p:nvPr/>
        </p:nvSpPr>
        <p:spPr>
          <a:xfrm>
            <a:off x="4312855" y="318339"/>
            <a:ext cx="9951140" cy="887797"/>
          </a:xfrm>
          <a:prstGeom prst="rect">
            <a:avLst/>
          </a:prstGeom>
        </p:spPr>
        <p:txBody>
          <a:bodyPr lIns="0" tIns="0" rIns="0" bIns="0" rtlCol="0" anchor="t">
            <a:spAutoFit/>
          </a:bodyPr>
          <a:lstStyle/>
          <a:p>
            <a:pPr algn="ctr">
              <a:lnSpc>
                <a:spcPts val="7241"/>
              </a:lnSpc>
            </a:pPr>
            <a:r>
              <a:rPr lang="en-US" sz="5172">
                <a:solidFill>
                  <a:srgbClr val="FFFFFF"/>
                </a:solidFill>
                <a:latin typeface="Playfair Display Bold"/>
                <a:ea typeface="Playfair Display Bold"/>
                <a:cs typeface="Playfair Display Bold"/>
                <a:sym typeface="Playfair Display Bold"/>
              </a:rPr>
              <a:t>MODULES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0" r="-150"/>
            </a:stretch>
          </a:blipFill>
        </p:spPr>
      </p:sp>
      <p:sp>
        <p:nvSpPr>
          <p:cNvPr id="3" name="Freeform 3"/>
          <p:cNvSpPr/>
          <p:nvPr/>
        </p:nvSpPr>
        <p:spPr>
          <a:xfrm>
            <a:off x="-6192583" y="-3704398"/>
            <a:ext cx="32179146" cy="17095172"/>
          </a:xfrm>
          <a:custGeom>
            <a:avLst/>
            <a:gdLst/>
            <a:ahLst/>
            <a:cxnLst/>
            <a:rect l="l" t="t" r="r" b="b"/>
            <a:pathLst>
              <a:path w="32179146" h="17095172">
                <a:moveTo>
                  <a:pt x="0" y="0"/>
                </a:moveTo>
                <a:lnTo>
                  <a:pt x="32179147" y="0"/>
                </a:lnTo>
                <a:lnTo>
                  <a:pt x="32179147" y="17095172"/>
                </a:lnTo>
                <a:lnTo>
                  <a:pt x="0" y="17095172"/>
                </a:lnTo>
                <a:lnTo>
                  <a:pt x="0" y="0"/>
                </a:lnTo>
                <a:close/>
              </a:path>
            </a:pathLst>
          </a:custGeom>
          <a:blipFill>
            <a:blip r:embed="rId3">
              <a:alphaModFix amt="59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41794" y="300207"/>
            <a:ext cx="17604412" cy="10370245"/>
          </a:xfrm>
          <a:prstGeom prst="rect">
            <a:avLst/>
          </a:prstGeom>
        </p:spPr>
        <p:txBody>
          <a:bodyPr lIns="0" tIns="0" rIns="0" bIns="0" rtlCol="0" anchor="t">
            <a:spAutoFit/>
          </a:bodyPr>
          <a:lstStyle/>
          <a:p>
            <a:pPr algn="l">
              <a:lnSpc>
                <a:spcPts val="5911"/>
              </a:lnSpc>
              <a:spcBef>
                <a:spcPct val="0"/>
              </a:spcBef>
            </a:pPr>
            <a:r>
              <a:rPr lang="en-US" sz="4222">
                <a:solidFill>
                  <a:srgbClr val="FFFFFF"/>
                </a:solidFill>
                <a:latin typeface="Canva Sans"/>
                <a:ea typeface="Canva Sans"/>
                <a:cs typeface="Canva Sans"/>
                <a:sym typeface="Canva Sans"/>
              </a:rPr>
              <a:t>Key Findings</a:t>
            </a:r>
          </a:p>
          <a:p>
            <a:pPr marL="911669" lvl="1" indent="-455834" algn="l">
              <a:lnSpc>
                <a:spcPts val="5911"/>
              </a:lnSpc>
              <a:spcBef>
                <a:spcPct val="0"/>
              </a:spcBef>
              <a:buFont typeface="Arial"/>
              <a:buChar char="•"/>
            </a:pPr>
            <a:r>
              <a:rPr lang="en-US" sz="4222">
                <a:solidFill>
                  <a:srgbClr val="FFFFFF"/>
                </a:solidFill>
                <a:latin typeface="Canva Sans"/>
                <a:ea typeface="Canva Sans"/>
                <a:cs typeface="Canva Sans"/>
                <a:sym typeface="Canva Sans"/>
              </a:rPr>
              <a:t>Visualizations and statistics reveal yield patterns and climate correlations.</a:t>
            </a:r>
          </a:p>
          <a:p>
            <a:pPr marL="911669" lvl="1" indent="-455834" algn="l">
              <a:lnSpc>
                <a:spcPts val="5911"/>
              </a:lnSpc>
              <a:spcBef>
                <a:spcPct val="0"/>
              </a:spcBef>
              <a:buFont typeface="Arial"/>
              <a:buChar char="•"/>
            </a:pPr>
            <a:r>
              <a:rPr lang="en-US" sz="4222">
                <a:solidFill>
                  <a:srgbClr val="FFFFFF"/>
                </a:solidFill>
                <a:latin typeface="Canva Sans"/>
                <a:ea typeface="Canva Sans"/>
                <a:cs typeface="Canva Sans"/>
                <a:sym typeface="Canva Sans"/>
              </a:rPr>
              <a:t>Multivariate analysis shows complex interactions.</a:t>
            </a:r>
          </a:p>
          <a:p>
            <a:pPr marL="911669" lvl="1" indent="-455834" algn="l">
              <a:lnSpc>
                <a:spcPts val="5911"/>
              </a:lnSpc>
              <a:spcBef>
                <a:spcPct val="0"/>
              </a:spcBef>
              <a:buFont typeface="Arial"/>
              <a:buChar char="•"/>
            </a:pPr>
            <a:r>
              <a:rPr lang="en-US" sz="4222">
                <a:solidFill>
                  <a:srgbClr val="FFFFFF"/>
                </a:solidFill>
                <a:latin typeface="Canva Sans"/>
                <a:ea typeface="Canva Sans"/>
                <a:cs typeface="Canva Sans"/>
                <a:sym typeface="Canva Sans"/>
              </a:rPr>
              <a:t>Spatial analysis identifies regional productivity trends.</a:t>
            </a:r>
          </a:p>
          <a:p>
            <a:pPr marL="911669" lvl="1" indent="-455834" algn="l">
              <a:lnSpc>
                <a:spcPts val="5911"/>
              </a:lnSpc>
              <a:spcBef>
                <a:spcPct val="0"/>
              </a:spcBef>
              <a:buFont typeface="Arial"/>
              <a:buChar char="•"/>
            </a:pPr>
            <a:r>
              <a:rPr lang="en-US" sz="4222">
                <a:solidFill>
                  <a:srgbClr val="FFFFFF"/>
                </a:solidFill>
                <a:latin typeface="Canva Sans"/>
                <a:ea typeface="Canva Sans"/>
                <a:cs typeface="Canva Sans"/>
                <a:sym typeface="Canva Sans"/>
              </a:rPr>
              <a:t>Time series analysis tracks yield responses to climate changes.</a:t>
            </a:r>
          </a:p>
          <a:p>
            <a:pPr marL="911669" lvl="1" indent="-455834" algn="l">
              <a:lnSpc>
                <a:spcPts val="5911"/>
              </a:lnSpc>
              <a:spcBef>
                <a:spcPct val="0"/>
              </a:spcBef>
              <a:buFont typeface="Arial"/>
              <a:buChar char="•"/>
            </a:pPr>
            <a:endParaRPr lang="en-US" sz="4222">
              <a:solidFill>
                <a:srgbClr val="FFFFFF"/>
              </a:solidFill>
              <a:latin typeface="Canva Sans"/>
              <a:ea typeface="Canva Sans"/>
              <a:cs typeface="Canva Sans"/>
              <a:sym typeface="Canva Sans"/>
            </a:endParaRPr>
          </a:p>
          <a:p>
            <a:pPr algn="l">
              <a:lnSpc>
                <a:spcPts val="5911"/>
              </a:lnSpc>
              <a:spcBef>
                <a:spcPct val="0"/>
              </a:spcBef>
            </a:pPr>
            <a:r>
              <a:rPr lang="en-US" sz="4222">
                <a:solidFill>
                  <a:srgbClr val="FFFFFF"/>
                </a:solidFill>
                <a:latin typeface="Canva Sans"/>
                <a:ea typeface="Canva Sans"/>
                <a:cs typeface="Canva Sans"/>
                <a:sym typeface="Canva Sans"/>
              </a:rPr>
              <a:t>Insights Derived</a:t>
            </a:r>
          </a:p>
          <a:p>
            <a:pPr marL="911669" lvl="1" indent="-455834" algn="l">
              <a:lnSpc>
                <a:spcPts val="5911"/>
              </a:lnSpc>
              <a:spcBef>
                <a:spcPct val="0"/>
              </a:spcBef>
              <a:buFont typeface="Arial"/>
              <a:buChar char="•"/>
            </a:pPr>
            <a:r>
              <a:rPr lang="en-US" sz="4222">
                <a:solidFill>
                  <a:srgbClr val="FFFFFF"/>
                </a:solidFill>
                <a:latin typeface="Canva Sans"/>
                <a:ea typeface="Canva Sans"/>
                <a:cs typeface="Canva Sans"/>
                <a:sym typeface="Canva Sans"/>
              </a:rPr>
              <a:t>Forecasting and adaptation strategies are informed by climate impacts on yields.</a:t>
            </a:r>
          </a:p>
          <a:p>
            <a:pPr marL="911669" lvl="1" indent="-455834" algn="l">
              <a:lnSpc>
                <a:spcPts val="5911"/>
              </a:lnSpc>
              <a:spcBef>
                <a:spcPct val="0"/>
              </a:spcBef>
              <a:buFont typeface="Arial"/>
              <a:buChar char="•"/>
            </a:pPr>
            <a:r>
              <a:rPr lang="en-US" sz="4222">
                <a:solidFill>
                  <a:srgbClr val="FFFFFF"/>
                </a:solidFill>
                <a:latin typeface="Canva Sans"/>
                <a:ea typeface="Canva Sans"/>
                <a:cs typeface="Canva Sans"/>
                <a:sym typeface="Canva Sans"/>
              </a:rPr>
              <a:t>Regional trends guide targeted agricultural interventions.</a:t>
            </a:r>
          </a:p>
          <a:p>
            <a:pPr marL="911669" lvl="1" indent="-455834" algn="l">
              <a:lnSpc>
                <a:spcPts val="5911"/>
              </a:lnSpc>
              <a:spcBef>
                <a:spcPct val="0"/>
              </a:spcBef>
              <a:buFont typeface="Arial"/>
              <a:buChar char="•"/>
            </a:pPr>
            <a:r>
              <a:rPr lang="en-US" sz="4222">
                <a:solidFill>
                  <a:srgbClr val="FFFFFF"/>
                </a:solidFill>
                <a:latin typeface="Canva Sans"/>
                <a:ea typeface="Canva Sans"/>
                <a:cs typeface="Canva Sans"/>
                <a:sym typeface="Canva Sans"/>
              </a:rPr>
              <a:t>Anticipating future yield changes aids in policy and practice adjustments.</a:t>
            </a:r>
          </a:p>
          <a:p>
            <a:pPr algn="l">
              <a:lnSpc>
                <a:spcPts val="5911"/>
              </a:lnSpc>
              <a:spcBef>
                <a:spcPct val="0"/>
              </a:spcBef>
            </a:pPr>
            <a:endParaRPr lang="en-US" sz="4222">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446"/>
            <a:ext cx="18288000" cy="10256108"/>
          </a:xfrm>
          <a:custGeom>
            <a:avLst/>
            <a:gdLst/>
            <a:ahLst/>
            <a:cxnLst/>
            <a:rect l="l" t="t" r="r" b="b"/>
            <a:pathLst>
              <a:path w="18288000" h="10256108">
                <a:moveTo>
                  <a:pt x="0" y="0"/>
                </a:moveTo>
                <a:lnTo>
                  <a:pt x="18288000" y="0"/>
                </a:lnTo>
                <a:lnTo>
                  <a:pt x="18288000" y="10256108"/>
                </a:lnTo>
                <a:lnTo>
                  <a:pt x="0" y="10256108"/>
                </a:lnTo>
                <a:lnTo>
                  <a:pt x="0" y="0"/>
                </a:lnTo>
                <a:close/>
              </a:path>
            </a:pathLst>
          </a:custGeom>
          <a:blipFill>
            <a:blip r:embed="rId2"/>
            <a:stretch>
              <a:fillRect/>
            </a:stretch>
          </a:blipFill>
        </p:spPr>
      </p:sp>
      <p:sp>
        <p:nvSpPr>
          <p:cNvPr id="3" name="Freeform 3"/>
          <p:cNvSpPr/>
          <p:nvPr/>
        </p:nvSpPr>
        <p:spPr>
          <a:xfrm>
            <a:off x="1068093" y="1696198"/>
            <a:ext cx="7536639" cy="4018027"/>
          </a:xfrm>
          <a:custGeom>
            <a:avLst/>
            <a:gdLst/>
            <a:ahLst/>
            <a:cxnLst/>
            <a:rect l="l" t="t" r="r" b="b"/>
            <a:pathLst>
              <a:path w="7536639" h="4018027">
                <a:moveTo>
                  <a:pt x="0" y="0"/>
                </a:moveTo>
                <a:lnTo>
                  <a:pt x="7536639" y="0"/>
                </a:lnTo>
                <a:lnTo>
                  <a:pt x="7536639" y="4018027"/>
                </a:lnTo>
                <a:lnTo>
                  <a:pt x="0" y="4018027"/>
                </a:lnTo>
                <a:lnTo>
                  <a:pt x="0" y="0"/>
                </a:lnTo>
                <a:close/>
              </a:path>
            </a:pathLst>
          </a:custGeom>
          <a:blipFill>
            <a:blip r:embed="rId3"/>
            <a:stretch>
              <a:fillRect/>
            </a:stretch>
          </a:blipFill>
        </p:spPr>
      </p:sp>
      <p:sp>
        <p:nvSpPr>
          <p:cNvPr id="4" name="Freeform 4"/>
          <p:cNvSpPr/>
          <p:nvPr/>
        </p:nvSpPr>
        <p:spPr>
          <a:xfrm>
            <a:off x="9548403" y="1696198"/>
            <a:ext cx="7710897" cy="4018027"/>
          </a:xfrm>
          <a:custGeom>
            <a:avLst/>
            <a:gdLst/>
            <a:ahLst/>
            <a:cxnLst/>
            <a:rect l="l" t="t" r="r" b="b"/>
            <a:pathLst>
              <a:path w="7710897" h="4018027">
                <a:moveTo>
                  <a:pt x="0" y="0"/>
                </a:moveTo>
                <a:lnTo>
                  <a:pt x="7710897" y="0"/>
                </a:lnTo>
                <a:lnTo>
                  <a:pt x="7710897" y="4018027"/>
                </a:lnTo>
                <a:lnTo>
                  <a:pt x="0" y="4018027"/>
                </a:lnTo>
                <a:lnTo>
                  <a:pt x="0" y="0"/>
                </a:lnTo>
                <a:close/>
              </a:path>
            </a:pathLst>
          </a:custGeom>
          <a:blipFill>
            <a:blip r:embed="rId4"/>
            <a:stretch>
              <a:fillRect/>
            </a:stretch>
          </a:blipFill>
        </p:spPr>
      </p:sp>
      <p:sp>
        <p:nvSpPr>
          <p:cNvPr id="5" name="Freeform 5"/>
          <p:cNvSpPr/>
          <p:nvPr/>
        </p:nvSpPr>
        <p:spPr>
          <a:xfrm>
            <a:off x="1068093" y="6029050"/>
            <a:ext cx="7807755" cy="3895322"/>
          </a:xfrm>
          <a:custGeom>
            <a:avLst/>
            <a:gdLst/>
            <a:ahLst/>
            <a:cxnLst/>
            <a:rect l="l" t="t" r="r" b="b"/>
            <a:pathLst>
              <a:path w="7807755" h="3895322">
                <a:moveTo>
                  <a:pt x="0" y="0"/>
                </a:moveTo>
                <a:lnTo>
                  <a:pt x="7807755" y="0"/>
                </a:lnTo>
                <a:lnTo>
                  <a:pt x="7807755" y="3895322"/>
                </a:lnTo>
                <a:lnTo>
                  <a:pt x="0" y="3895322"/>
                </a:lnTo>
                <a:lnTo>
                  <a:pt x="0" y="0"/>
                </a:lnTo>
                <a:close/>
              </a:path>
            </a:pathLst>
          </a:custGeom>
          <a:blipFill>
            <a:blip r:embed="rId5"/>
            <a:stretch>
              <a:fillRect t="-3430" b="-3430"/>
            </a:stretch>
          </a:blipFill>
        </p:spPr>
      </p:sp>
      <p:sp>
        <p:nvSpPr>
          <p:cNvPr id="6" name="Freeform 6"/>
          <p:cNvSpPr/>
          <p:nvPr/>
        </p:nvSpPr>
        <p:spPr>
          <a:xfrm>
            <a:off x="9548403" y="6019025"/>
            <a:ext cx="7710897" cy="3895322"/>
          </a:xfrm>
          <a:custGeom>
            <a:avLst/>
            <a:gdLst/>
            <a:ahLst/>
            <a:cxnLst/>
            <a:rect l="l" t="t" r="r" b="b"/>
            <a:pathLst>
              <a:path w="7710897" h="3895322">
                <a:moveTo>
                  <a:pt x="0" y="0"/>
                </a:moveTo>
                <a:lnTo>
                  <a:pt x="7710897" y="0"/>
                </a:lnTo>
                <a:lnTo>
                  <a:pt x="7710897" y="3895322"/>
                </a:lnTo>
                <a:lnTo>
                  <a:pt x="0" y="3895322"/>
                </a:lnTo>
                <a:lnTo>
                  <a:pt x="0" y="0"/>
                </a:lnTo>
                <a:close/>
              </a:path>
            </a:pathLst>
          </a:custGeom>
          <a:blipFill>
            <a:blip r:embed="rId6"/>
            <a:stretch>
              <a:fillRect t="-2223" b="-2223"/>
            </a:stretch>
          </a:blipFill>
        </p:spPr>
      </p:sp>
      <p:sp>
        <p:nvSpPr>
          <p:cNvPr id="7" name="TextBox 7"/>
          <p:cNvSpPr txBox="1"/>
          <p:nvPr/>
        </p:nvSpPr>
        <p:spPr>
          <a:xfrm>
            <a:off x="5349657" y="-171450"/>
            <a:ext cx="7588687" cy="1566544"/>
          </a:xfrm>
          <a:prstGeom prst="rect">
            <a:avLst/>
          </a:prstGeom>
        </p:spPr>
        <p:txBody>
          <a:bodyPr lIns="0" tIns="0" rIns="0" bIns="0" rtlCol="0" anchor="t">
            <a:spAutoFit/>
          </a:bodyPr>
          <a:lstStyle/>
          <a:p>
            <a:pPr algn="ctr">
              <a:lnSpc>
                <a:spcPts val="12880"/>
              </a:lnSpc>
            </a:pPr>
            <a:r>
              <a:rPr lang="en-US" sz="9200">
                <a:solidFill>
                  <a:srgbClr val="000000"/>
                </a:solidFill>
                <a:latin typeface="Playfair Display Bold"/>
                <a:ea typeface="Playfair Display Bold"/>
                <a:cs typeface="Playfair Display Bold"/>
                <a:sym typeface="Playfair Display Bold"/>
              </a:rPr>
              <a:t>Visualizations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446"/>
            <a:ext cx="18288000" cy="10256108"/>
          </a:xfrm>
          <a:custGeom>
            <a:avLst/>
            <a:gdLst/>
            <a:ahLst/>
            <a:cxnLst/>
            <a:rect l="l" t="t" r="r" b="b"/>
            <a:pathLst>
              <a:path w="18288000" h="10256108">
                <a:moveTo>
                  <a:pt x="0" y="0"/>
                </a:moveTo>
                <a:lnTo>
                  <a:pt x="18288000" y="0"/>
                </a:lnTo>
                <a:lnTo>
                  <a:pt x="18288000" y="10256108"/>
                </a:lnTo>
                <a:lnTo>
                  <a:pt x="0" y="10256108"/>
                </a:lnTo>
                <a:lnTo>
                  <a:pt x="0" y="0"/>
                </a:lnTo>
                <a:close/>
              </a:path>
            </a:pathLst>
          </a:custGeom>
          <a:blipFill>
            <a:blip r:embed="rId2"/>
            <a:stretch>
              <a:fillRect/>
            </a:stretch>
          </a:blipFill>
        </p:spPr>
      </p:sp>
      <p:sp>
        <p:nvSpPr>
          <p:cNvPr id="3" name="Freeform 3"/>
          <p:cNvSpPr/>
          <p:nvPr/>
        </p:nvSpPr>
        <p:spPr>
          <a:xfrm>
            <a:off x="1028700" y="6281088"/>
            <a:ext cx="7576032" cy="3635581"/>
          </a:xfrm>
          <a:custGeom>
            <a:avLst/>
            <a:gdLst/>
            <a:ahLst/>
            <a:cxnLst/>
            <a:rect l="l" t="t" r="r" b="b"/>
            <a:pathLst>
              <a:path w="7576032" h="3635581">
                <a:moveTo>
                  <a:pt x="0" y="0"/>
                </a:moveTo>
                <a:lnTo>
                  <a:pt x="7576032" y="0"/>
                </a:lnTo>
                <a:lnTo>
                  <a:pt x="7576032" y="3635580"/>
                </a:lnTo>
                <a:lnTo>
                  <a:pt x="0" y="3635580"/>
                </a:lnTo>
                <a:lnTo>
                  <a:pt x="0" y="0"/>
                </a:lnTo>
                <a:close/>
              </a:path>
            </a:pathLst>
          </a:custGeom>
          <a:blipFill>
            <a:blip r:embed="rId3"/>
            <a:stretch>
              <a:fillRect/>
            </a:stretch>
          </a:blipFill>
        </p:spPr>
      </p:sp>
      <p:sp>
        <p:nvSpPr>
          <p:cNvPr id="4" name="Freeform 4"/>
          <p:cNvSpPr/>
          <p:nvPr/>
        </p:nvSpPr>
        <p:spPr>
          <a:xfrm>
            <a:off x="10803436" y="6363840"/>
            <a:ext cx="5781917" cy="3470075"/>
          </a:xfrm>
          <a:custGeom>
            <a:avLst/>
            <a:gdLst/>
            <a:ahLst/>
            <a:cxnLst/>
            <a:rect l="l" t="t" r="r" b="b"/>
            <a:pathLst>
              <a:path w="5781917" h="3470075">
                <a:moveTo>
                  <a:pt x="0" y="0"/>
                </a:moveTo>
                <a:lnTo>
                  <a:pt x="5781917" y="0"/>
                </a:lnTo>
                <a:lnTo>
                  <a:pt x="5781917" y="3470076"/>
                </a:lnTo>
                <a:lnTo>
                  <a:pt x="0" y="3470076"/>
                </a:lnTo>
                <a:lnTo>
                  <a:pt x="0" y="0"/>
                </a:lnTo>
                <a:close/>
              </a:path>
            </a:pathLst>
          </a:custGeom>
          <a:blipFill>
            <a:blip r:embed="rId4"/>
            <a:stretch>
              <a:fillRect r="-13618"/>
            </a:stretch>
          </a:blipFill>
        </p:spPr>
      </p:sp>
      <p:sp>
        <p:nvSpPr>
          <p:cNvPr id="5" name="Freeform 5"/>
          <p:cNvSpPr/>
          <p:nvPr/>
        </p:nvSpPr>
        <p:spPr>
          <a:xfrm>
            <a:off x="1028700" y="1817330"/>
            <a:ext cx="7576032" cy="3963670"/>
          </a:xfrm>
          <a:custGeom>
            <a:avLst/>
            <a:gdLst/>
            <a:ahLst/>
            <a:cxnLst/>
            <a:rect l="l" t="t" r="r" b="b"/>
            <a:pathLst>
              <a:path w="7576032" h="3963670">
                <a:moveTo>
                  <a:pt x="0" y="0"/>
                </a:moveTo>
                <a:lnTo>
                  <a:pt x="7576032" y="0"/>
                </a:lnTo>
                <a:lnTo>
                  <a:pt x="7576032" y="3963670"/>
                </a:lnTo>
                <a:lnTo>
                  <a:pt x="0" y="3963670"/>
                </a:lnTo>
                <a:lnTo>
                  <a:pt x="0" y="0"/>
                </a:lnTo>
                <a:close/>
              </a:path>
            </a:pathLst>
          </a:custGeom>
          <a:blipFill>
            <a:blip r:embed="rId5"/>
            <a:stretch>
              <a:fillRect/>
            </a:stretch>
          </a:blipFill>
        </p:spPr>
      </p:sp>
      <p:sp>
        <p:nvSpPr>
          <p:cNvPr id="6" name="Freeform 6"/>
          <p:cNvSpPr/>
          <p:nvPr/>
        </p:nvSpPr>
        <p:spPr>
          <a:xfrm>
            <a:off x="10803436" y="1455077"/>
            <a:ext cx="5781917" cy="4688175"/>
          </a:xfrm>
          <a:custGeom>
            <a:avLst/>
            <a:gdLst/>
            <a:ahLst/>
            <a:cxnLst/>
            <a:rect l="l" t="t" r="r" b="b"/>
            <a:pathLst>
              <a:path w="5781917" h="4688175">
                <a:moveTo>
                  <a:pt x="0" y="0"/>
                </a:moveTo>
                <a:lnTo>
                  <a:pt x="5781917" y="0"/>
                </a:lnTo>
                <a:lnTo>
                  <a:pt x="5781917" y="4688175"/>
                </a:lnTo>
                <a:lnTo>
                  <a:pt x="0" y="4688175"/>
                </a:lnTo>
                <a:lnTo>
                  <a:pt x="0" y="0"/>
                </a:lnTo>
                <a:close/>
              </a:path>
            </a:pathLst>
          </a:custGeom>
          <a:blipFill>
            <a:blip r:embed="rId6"/>
            <a:stretch>
              <a:fillRect/>
            </a:stretch>
          </a:blipFill>
        </p:spPr>
      </p:sp>
      <p:sp>
        <p:nvSpPr>
          <p:cNvPr id="7" name="TextBox 7"/>
          <p:cNvSpPr txBox="1"/>
          <p:nvPr/>
        </p:nvSpPr>
        <p:spPr>
          <a:xfrm>
            <a:off x="5349657" y="-171450"/>
            <a:ext cx="7588687" cy="1566544"/>
          </a:xfrm>
          <a:prstGeom prst="rect">
            <a:avLst/>
          </a:prstGeom>
        </p:spPr>
        <p:txBody>
          <a:bodyPr lIns="0" tIns="0" rIns="0" bIns="0" rtlCol="0" anchor="t">
            <a:spAutoFit/>
          </a:bodyPr>
          <a:lstStyle/>
          <a:p>
            <a:pPr algn="ctr">
              <a:lnSpc>
                <a:spcPts val="12880"/>
              </a:lnSpc>
            </a:pPr>
            <a:r>
              <a:rPr lang="en-US" sz="9200">
                <a:solidFill>
                  <a:srgbClr val="000000"/>
                </a:solidFill>
                <a:latin typeface="Playfair Display Bold"/>
                <a:ea typeface="Playfair Display Bold"/>
                <a:cs typeface="Playfair Display Bold"/>
                <a:sym typeface="Playfair Display Bold"/>
              </a:rPr>
              <a:t>Visualizations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9206508" cy="1080366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94608" y="0"/>
            <a:ext cx="9793392" cy="5425868"/>
          </a:xfrm>
          <a:custGeom>
            <a:avLst/>
            <a:gdLst/>
            <a:ahLst/>
            <a:cxnLst/>
            <a:rect l="l" t="t" r="r" b="b"/>
            <a:pathLst>
              <a:path w="9793392" h="5425868">
                <a:moveTo>
                  <a:pt x="0" y="0"/>
                </a:moveTo>
                <a:lnTo>
                  <a:pt x="9793392" y="0"/>
                </a:lnTo>
                <a:lnTo>
                  <a:pt x="9793392" y="5425868"/>
                </a:lnTo>
                <a:lnTo>
                  <a:pt x="0" y="5425868"/>
                </a:lnTo>
                <a:lnTo>
                  <a:pt x="0" y="0"/>
                </a:lnTo>
                <a:close/>
              </a:path>
            </a:pathLst>
          </a:custGeom>
          <a:blipFill>
            <a:blip r:embed="rId2"/>
            <a:stretch>
              <a:fillRect l="-558" r="-558"/>
            </a:stretch>
          </a:blipFill>
        </p:spPr>
      </p:sp>
      <p:sp>
        <p:nvSpPr>
          <p:cNvPr id="3" name="Freeform 3"/>
          <p:cNvSpPr/>
          <p:nvPr/>
        </p:nvSpPr>
        <p:spPr>
          <a:xfrm>
            <a:off x="8355535" y="5143500"/>
            <a:ext cx="10126661" cy="5143500"/>
          </a:xfrm>
          <a:custGeom>
            <a:avLst/>
            <a:gdLst/>
            <a:ahLst/>
            <a:cxnLst/>
            <a:rect l="l" t="t" r="r" b="b"/>
            <a:pathLst>
              <a:path w="10126661" h="5143500">
                <a:moveTo>
                  <a:pt x="0" y="0"/>
                </a:moveTo>
                <a:lnTo>
                  <a:pt x="10126661" y="0"/>
                </a:lnTo>
                <a:lnTo>
                  <a:pt x="10126661" y="5143500"/>
                </a:lnTo>
                <a:lnTo>
                  <a:pt x="0" y="5143500"/>
                </a:lnTo>
                <a:lnTo>
                  <a:pt x="0" y="0"/>
                </a:lnTo>
                <a:close/>
              </a:path>
            </a:pathLst>
          </a:custGeom>
          <a:blipFill>
            <a:blip r:embed="rId3"/>
            <a:stretch>
              <a:fillRect/>
            </a:stretch>
          </a:blipFill>
        </p:spPr>
      </p:sp>
      <p:graphicFrame>
        <p:nvGraphicFramePr>
          <p:cNvPr id="4" name="Table 4"/>
          <p:cNvGraphicFramePr>
            <a:graphicFrameLocks noGrp="1"/>
          </p:cNvGraphicFramePr>
          <p:nvPr/>
        </p:nvGraphicFramePr>
        <p:xfrm>
          <a:off x="222926" y="687802"/>
          <a:ext cx="7925425" cy="8911397"/>
        </p:xfrm>
        <a:graphic>
          <a:graphicData uri="http://schemas.openxmlformats.org/drawingml/2006/table">
            <a:tbl>
              <a:tblPr/>
              <a:tblGrid>
                <a:gridCol w="3699731">
                  <a:extLst>
                    <a:ext uri="{9D8B030D-6E8A-4147-A177-3AD203B41FA5}">
                      <a16:colId xmlns:a16="http://schemas.microsoft.com/office/drawing/2014/main" val="20000"/>
                    </a:ext>
                  </a:extLst>
                </a:gridCol>
                <a:gridCol w="4225694">
                  <a:extLst>
                    <a:ext uri="{9D8B030D-6E8A-4147-A177-3AD203B41FA5}">
                      <a16:colId xmlns:a16="http://schemas.microsoft.com/office/drawing/2014/main" val="20001"/>
                    </a:ext>
                  </a:extLst>
                </a:gridCol>
              </a:tblGrid>
              <a:tr h="761291">
                <a:tc>
                  <a:txBody>
                    <a:bodyPr/>
                    <a:lstStyle/>
                    <a:p>
                      <a:pPr algn="l">
                        <a:lnSpc>
                          <a:spcPts val="1680"/>
                        </a:lnSpc>
                        <a:defRPr/>
                      </a:pPr>
                      <a:r>
                        <a:rPr lang="en-US" sz="1200">
                          <a:solidFill>
                            <a:srgbClr val="000000"/>
                          </a:solidFill>
                          <a:latin typeface="Open Sans"/>
                          <a:ea typeface="Open Sans"/>
                          <a:cs typeface="Open Sans"/>
                          <a:sym typeface="Open Sans"/>
                        </a:rPr>
                        <a:t>Fact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Figure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30564">
                <a:tc>
                  <a:txBody>
                    <a:bodyPr/>
                    <a:lstStyle/>
                    <a:p>
                      <a:pPr algn="l">
                        <a:lnSpc>
                          <a:spcPts val="1680"/>
                        </a:lnSpc>
                        <a:defRPr/>
                      </a:pPr>
                      <a:r>
                        <a:rPr lang="en-US" sz="1200">
                          <a:solidFill>
                            <a:srgbClr val="000000"/>
                          </a:solidFill>
                          <a:latin typeface="Open Sans"/>
                          <a:ea typeface="Open Sans"/>
                          <a:cs typeface="Open Sans"/>
                          <a:sym typeface="Open Sans"/>
                        </a:rPr>
                        <a:t>Number of Crops Studied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50+ major crops including rice, wheat, maize, pulses, and oilseeds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30564">
                <a:tc>
                  <a:txBody>
                    <a:bodyPr/>
                    <a:lstStyle/>
                    <a:p>
                      <a:pPr algn="l">
                        <a:lnSpc>
                          <a:spcPts val="1680"/>
                        </a:lnSpc>
                        <a:defRPr/>
                      </a:pPr>
                      <a:r>
                        <a:rPr lang="en-US" sz="1200">
                          <a:solidFill>
                            <a:srgbClr val="000000"/>
                          </a:solidFill>
                          <a:latin typeface="Open Sans"/>
                          <a:ea typeface="Open Sans"/>
                          <a:cs typeface="Open Sans"/>
                          <a:sym typeface="Open Sans"/>
                        </a:rPr>
                        <a:t>Annual Crop Yield Variability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10-20% variability in yields due to climate, soil, and management practices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30564">
                <a:tc>
                  <a:txBody>
                    <a:bodyPr/>
                    <a:lstStyle/>
                    <a:p>
                      <a:pPr algn="l">
                        <a:lnSpc>
                          <a:spcPts val="1680"/>
                        </a:lnSpc>
                        <a:defRPr/>
                      </a:pPr>
                      <a:r>
                        <a:rPr lang="en-US" sz="1200">
                          <a:solidFill>
                            <a:srgbClr val="000000"/>
                          </a:solidFill>
                          <a:latin typeface="Open Sans"/>
                          <a:ea typeface="Open Sans"/>
                          <a:cs typeface="Open Sans"/>
                          <a:sym typeface="Open Sans"/>
                        </a:rPr>
                        <a:t>Major Crop Growing Regions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6 regions: North, South, East, West, Central, and Northeastern India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05593">
                <a:tc>
                  <a:txBody>
                    <a:bodyPr/>
                    <a:lstStyle/>
                    <a:p>
                      <a:pPr algn="l">
                        <a:lnSpc>
                          <a:spcPts val="1680"/>
                        </a:lnSpc>
                        <a:defRPr/>
                      </a:pPr>
                      <a:r>
                        <a:rPr lang="en-US" sz="1200">
                          <a:solidFill>
                            <a:srgbClr val="000000"/>
                          </a:solidFill>
                          <a:latin typeface="Open Sans"/>
                          <a:ea typeface="Open Sans"/>
                          <a:cs typeface="Open Sans"/>
                          <a:sym typeface="Open Sans"/>
                        </a:rPr>
                        <a:t>Top Crop Yields (Metric Tons per Hectare)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Rice: ~3.5-4.5, Wheat: ~3-3.5, Maize: ~2.5-3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05593">
                <a:tc>
                  <a:txBody>
                    <a:bodyPr/>
                    <a:lstStyle/>
                    <a:p>
                      <a:pPr algn="l">
                        <a:lnSpc>
                          <a:spcPts val="1680"/>
                        </a:lnSpc>
                        <a:defRPr/>
                      </a:pPr>
                      <a:r>
                        <a:rPr lang="en-US" sz="1200">
                          <a:solidFill>
                            <a:srgbClr val="000000"/>
                          </a:solidFill>
                          <a:latin typeface="Open Sans"/>
                          <a:ea typeface="Open Sans"/>
                          <a:cs typeface="Open Sans"/>
                          <a:sym typeface="Open Sans"/>
                        </a:rPr>
                        <a:t>Annual Average Crop Yield Growth Rate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2-3% per year, varying by crop and region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30564">
                <a:tc>
                  <a:txBody>
                    <a:bodyPr/>
                    <a:lstStyle/>
                    <a:p>
                      <a:pPr algn="l">
                        <a:lnSpc>
                          <a:spcPts val="1680"/>
                        </a:lnSpc>
                        <a:defRPr/>
                      </a:pPr>
                      <a:r>
                        <a:rPr lang="en-US" sz="1200">
                          <a:solidFill>
                            <a:srgbClr val="000000"/>
                          </a:solidFill>
                          <a:latin typeface="Open Sans"/>
                          <a:ea typeface="Open Sans"/>
                          <a:cs typeface="Open Sans"/>
                          <a:sym typeface="Open Sans"/>
                        </a:rPr>
                        <a:t>Climate Impact on Yields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5-15% potential yield loss due to climate change by 2050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30564">
                <a:tc>
                  <a:txBody>
                    <a:bodyPr/>
                    <a:lstStyle/>
                    <a:p>
                      <a:pPr algn="l">
                        <a:lnSpc>
                          <a:spcPts val="1680"/>
                        </a:lnSpc>
                        <a:defRPr/>
                      </a:pPr>
                      <a:r>
                        <a:rPr lang="en-US" sz="1200">
                          <a:solidFill>
                            <a:srgbClr val="000000"/>
                          </a:solidFill>
                          <a:latin typeface="Open Sans"/>
                          <a:ea typeface="Open Sans"/>
                          <a:cs typeface="Open Sans"/>
                          <a:sym typeface="Open Sans"/>
                        </a:rPr>
                        <a:t>Irrigation Coverage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~50% of crop area is irrigated; varies by region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155536">
                <a:tc>
                  <a:txBody>
                    <a:bodyPr/>
                    <a:lstStyle/>
                    <a:p>
                      <a:pPr algn="l">
                        <a:lnSpc>
                          <a:spcPts val="1680"/>
                        </a:lnSpc>
                        <a:defRPr/>
                      </a:pPr>
                      <a:r>
                        <a:rPr lang="en-US" sz="1200">
                          <a:solidFill>
                            <a:srgbClr val="000000"/>
                          </a:solidFill>
                          <a:latin typeface="Open Sans"/>
                          <a:ea typeface="Open Sans"/>
                          <a:cs typeface="Open Sans"/>
                          <a:sym typeface="Open Sans"/>
                        </a:rPr>
                        <a:t>Key Crop Yield Data Sources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Indian Council of Agricultural Research (ICAR), Ministry of Agriculture, and state agricultural departments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930564">
                <a:tc>
                  <a:txBody>
                    <a:bodyPr/>
                    <a:lstStyle/>
                    <a:p>
                      <a:pPr algn="l">
                        <a:lnSpc>
                          <a:spcPts val="1680"/>
                        </a:lnSpc>
                        <a:defRPr/>
                      </a:pPr>
                      <a:r>
                        <a:rPr lang="en-US" sz="1200">
                          <a:solidFill>
                            <a:srgbClr val="000000"/>
                          </a:solidFill>
                          <a:latin typeface="Open Sans"/>
                          <a:ea typeface="Open Sans"/>
                          <a:cs typeface="Open Sans"/>
                          <a:sym typeface="Open Sans"/>
                        </a:rPr>
                        <a:t>Impact of Technology Adoption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680"/>
                        </a:lnSpc>
                        <a:defRPr/>
                      </a:pPr>
                      <a:r>
                        <a:rPr lang="en-US" sz="1200">
                          <a:solidFill>
                            <a:srgbClr val="000000"/>
                          </a:solidFill>
                          <a:latin typeface="Open Sans"/>
                          <a:ea typeface="Open Sans"/>
                          <a:cs typeface="Open Sans"/>
                          <a:sym typeface="Open Sans"/>
                        </a:rPr>
                        <a:t>10-15% yield increase due to improved seeds, technology, and practices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4209738">
            <a:off x="2555348" y="8616694"/>
            <a:ext cx="475759" cy="623946"/>
          </a:xfrm>
          <a:custGeom>
            <a:avLst/>
            <a:gdLst/>
            <a:ahLst/>
            <a:cxnLst/>
            <a:rect l="l" t="t" r="r" b="b"/>
            <a:pathLst>
              <a:path w="475759" h="623946">
                <a:moveTo>
                  <a:pt x="0" y="0"/>
                </a:moveTo>
                <a:lnTo>
                  <a:pt x="475759" y="0"/>
                </a:lnTo>
                <a:lnTo>
                  <a:pt x="475759" y="623946"/>
                </a:lnTo>
                <a:lnTo>
                  <a:pt x="0" y="623946"/>
                </a:lnTo>
                <a:lnTo>
                  <a:pt x="0" y="0"/>
                </a:lnTo>
                <a:close/>
              </a:path>
            </a:pathLst>
          </a:custGeom>
          <a:blipFill>
            <a:blip r:embed="rId4"/>
            <a:stretch>
              <a:fillRect/>
            </a:stretch>
          </a:blipFill>
        </p:spPr>
      </p:sp>
      <p:sp>
        <p:nvSpPr>
          <p:cNvPr id="7" name="Freeform 7"/>
          <p:cNvSpPr/>
          <p:nvPr/>
        </p:nvSpPr>
        <p:spPr>
          <a:xfrm rot="-4209738">
            <a:off x="5978636" y="652355"/>
            <a:ext cx="456980" cy="599318"/>
          </a:xfrm>
          <a:custGeom>
            <a:avLst/>
            <a:gdLst/>
            <a:ahLst/>
            <a:cxnLst/>
            <a:rect l="l" t="t" r="r" b="b"/>
            <a:pathLst>
              <a:path w="456980" h="599318">
                <a:moveTo>
                  <a:pt x="0" y="0"/>
                </a:moveTo>
                <a:lnTo>
                  <a:pt x="456979" y="0"/>
                </a:lnTo>
                <a:lnTo>
                  <a:pt x="456979" y="599318"/>
                </a:lnTo>
                <a:lnTo>
                  <a:pt x="0" y="599318"/>
                </a:lnTo>
                <a:lnTo>
                  <a:pt x="0" y="0"/>
                </a:lnTo>
                <a:close/>
              </a:path>
            </a:pathLst>
          </a:custGeom>
          <a:blipFill>
            <a:blip r:embed="rId4"/>
            <a:stretch>
              <a:fillRect/>
            </a:stretch>
          </a:blipFill>
        </p:spPr>
      </p:sp>
      <p:sp>
        <p:nvSpPr>
          <p:cNvPr id="8" name="Freeform 8"/>
          <p:cNvSpPr/>
          <p:nvPr/>
        </p:nvSpPr>
        <p:spPr>
          <a:xfrm rot="-4209738">
            <a:off x="11476426" y="19111"/>
            <a:ext cx="456980" cy="599318"/>
          </a:xfrm>
          <a:custGeom>
            <a:avLst/>
            <a:gdLst/>
            <a:ahLst/>
            <a:cxnLst/>
            <a:rect l="l" t="t" r="r" b="b"/>
            <a:pathLst>
              <a:path w="456980" h="599318">
                <a:moveTo>
                  <a:pt x="0" y="0"/>
                </a:moveTo>
                <a:lnTo>
                  <a:pt x="456980" y="0"/>
                </a:lnTo>
                <a:lnTo>
                  <a:pt x="456980" y="599318"/>
                </a:lnTo>
                <a:lnTo>
                  <a:pt x="0" y="599318"/>
                </a:lnTo>
                <a:lnTo>
                  <a:pt x="0" y="0"/>
                </a:lnTo>
                <a:close/>
              </a:path>
            </a:pathLst>
          </a:custGeom>
          <a:blipFill>
            <a:blip r:embed="rId4"/>
            <a:stretch>
              <a:fillRect/>
            </a:stretch>
          </a:blipFill>
        </p:spPr>
      </p:sp>
      <p:sp>
        <p:nvSpPr>
          <p:cNvPr id="9" name="Freeform 9"/>
          <p:cNvSpPr/>
          <p:nvPr/>
        </p:nvSpPr>
        <p:spPr>
          <a:xfrm rot="-4209738">
            <a:off x="453173" y="6135665"/>
            <a:ext cx="507001" cy="599318"/>
          </a:xfrm>
          <a:custGeom>
            <a:avLst/>
            <a:gdLst/>
            <a:ahLst/>
            <a:cxnLst/>
            <a:rect l="l" t="t" r="r" b="b"/>
            <a:pathLst>
              <a:path w="507001" h="599318">
                <a:moveTo>
                  <a:pt x="0" y="0"/>
                </a:moveTo>
                <a:lnTo>
                  <a:pt x="507002" y="0"/>
                </a:lnTo>
                <a:lnTo>
                  <a:pt x="507002" y="599318"/>
                </a:lnTo>
                <a:lnTo>
                  <a:pt x="0" y="599318"/>
                </a:lnTo>
                <a:lnTo>
                  <a:pt x="0" y="0"/>
                </a:lnTo>
                <a:close/>
              </a:path>
            </a:pathLst>
          </a:custGeom>
          <a:blipFill>
            <a:blip r:embed="rId4"/>
            <a:stretch>
              <a:fillRect t="-5473" b="-5473"/>
            </a:stretch>
          </a:blipFill>
        </p:spPr>
      </p:sp>
      <p:sp>
        <p:nvSpPr>
          <p:cNvPr id="10" name="TextBox 10"/>
          <p:cNvSpPr txBox="1"/>
          <p:nvPr/>
        </p:nvSpPr>
        <p:spPr>
          <a:xfrm>
            <a:off x="883763" y="2279884"/>
            <a:ext cx="6136313" cy="3323590"/>
          </a:xfrm>
          <a:prstGeom prst="rect">
            <a:avLst/>
          </a:prstGeom>
        </p:spPr>
        <p:txBody>
          <a:bodyPr lIns="0" tIns="0" rIns="0" bIns="0" rtlCol="0" anchor="t">
            <a:spAutoFit/>
          </a:bodyPr>
          <a:lstStyle/>
          <a:p>
            <a:pPr algn="just">
              <a:lnSpc>
                <a:spcPts val="2659"/>
              </a:lnSpc>
            </a:pPr>
            <a:r>
              <a:rPr lang="en-US" sz="1899">
                <a:solidFill>
                  <a:srgbClr val="000000"/>
                </a:solidFill>
                <a:latin typeface="Playfair Display Bold"/>
                <a:ea typeface="Playfair Display Bold"/>
                <a:cs typeface="Playfair Display Bold"/>
                <a:sym typeface="Playfair Display Bold"/>
              </a:rPr>
              <a:t>The CropNexus project successfully leveraged advanced machine learning techniques to predict crop yields using a rich dataset spanning from 1997 to 2020. With 19,698 data entries and key features such as weather conditions, fertilizer, and pesticide use, the analysis provided detailed insights into how these factors influence crop productivity across multiple states in India. The predictive models generated actionable forecasts, revealing significant correlations between agronomic factors and yield outcomes.</a:t>
            </a:r>
          </a:p>
        </p:txBody>
      </p:sp>
      <p:sp>
        <p:nvSpPr>
          <p:cNvPr id="11" name="TextBox 11"/>
          <p:cNvSpPr txBox="1"/>
          <p:nvPr/>
        </p:nvSpPr>
        <p:spPr>
          <a:xfrm>
            <a:off x="5807555" y="266320"/>
            <a:ext cx="6216622"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ea typeface="Canva Sans Bold"/>
                <a:cs typeface="Canva Sans Bold"/>
                <a:sym typeface="Canva Sans Bold"/>
              </a:rPr>
              <a:t>Conclusion</a:t>
            </a:r>
          </a:p>
        </p:txBody>
      </p:sp>
      <p:sp>
        <p:nvSpPr>
          <p:cNvPr id="12" name="TextBox 12"/>
          <p:cNvSpPr txBox="1"/>
          <p:nvPr/>
        </p:nvSpPr>
        <p:spPr>
          <a:xfrm>
            <a:off x="883763" y="1417364"/>
            <a:ext cx="7169802" cy="679450"/>
          </a:xfrm>
          <a:prstGeom prst="rect">
            <a:avLst/>
          </a:prstGeom>
        </p:spPr>
        <p:txBody>
          <a:bodyPr lIns="0" tIns="0" rIns="0" bIns="0" rtlCol="0" anchor="t">
            <a:spAutoFit/>
          </a:bodyPr>
          <a:lstStyle/>
          <a:p>
            <a:pPr algn="l">
              <a:lnSpc>
                <a:spcPts val="5599"/>
              </a:lnSpc>
            </a:pPr>
            <a:r>
              <a:rPr lang="en-US" sz="3999">
                <a:solidFill>
                  <a:srgbClr val="000000"/>
                </a:solidFill>
                <a:latin typeface="Canva Sans Bold"/>
                <a:ea typeface="Canva Sans Bold"/>
                <a:cs typeface="Canva Sans Bold"/>
                <a:sym typeface="Canva Sans Bold"/>
              </a:rPr>
              <a:t>Summary of Findings</a:t>
            </a:r>
          </a:p>
        </p:txBody>
      </p:sp>
      <p:sp>
        <p:nvSpPr>
          <p:cNvPr id="13" name="TextBox 13"/>
          <p:cNvSpPr txBox="1"/>
          <p:nvPr/>
        </p:nvSpPr>
        <p:spPr>
          <a:xfrm>
            <a:off x="10879828" y="2279884"/>
            <a:ext cx="6136313" cy="3323590"/>
          </a:xfrm>
          <a:prstGeom prst="rect">
            <a:avLst/>
          </a:prstGeom>
        </p:spPr>
        <p:txBody>
          <a:bodyPr lIns="0" tIns="0" rIns="0" bIns="0" rtlCol="0" anchor="t">
            <a:spAutoFit/>
          </a:bodyPr>
          <a:lstStyle/>
          <a:p>
            <a:pPr algn="just">
              <a:lnSpc>
                <a:spcPts val="2659"/>
              </a:lnSpc>
            </a:pPr>
            <a:r>
              <a:rPr lang="en-US" sz="1899">
                <a:solidFill>
                  <a:srgbClr val="000000"/>
                </a:solidFill>
                <a:latin typeface="Playfair Display Bold"/>
                <a:ea typeface="Playfair Display Bold"/>
                <a:cs typeface="Playfair Display Bold"/>
                <a:sym typeface="Playfair Display Bold"/>
              </a:rPr>
              <a:t>Impact of Proposed Solution: The implementation of CropNexus delivers considerable benefits to both farmers and policymakers. By offering precise yield predictions under varying climate scenarios, it enables more informed decision-making, optimizing agricultural practices and improving food security. The project supports sustainable farming by highlighting best practices and recommending adjustments based on predictive insights, thereby fostering resilience in the face of climate change.</a:t>
            </a:r>
          </a:p>
        </p:txBody>
      </p:sp>
      <p:sp>
        <p:nvSpPr>
          <p:cNvPr id="14" name="TextBox 14"/>
          <p:cNvSpPr txBox="1"/>
          <p:nvPr/>
        </p:nvSpPr>
        <p:spPr>
          <a:xfrm>
            <a:off x="10879828" y="1377553"/>
            <a:ext cx="9197574" cy="679450"/>
          </a:xfrm>
          <a:prstGeom prst="rect">
            <a:avLst/>
          </a:prstGeom>
        </p:spPr>
        <p:txBody>
          <a:bodyPr lIns="0" tIns="0" rIns="0" bIns="0" rtlCol="0" anchor="t">
            <a:spAutoFit/>
          </a:bodyPr>
          <a:lstStyle/>
          <a:p>
            <a:pPr algn="l">
              <a:lnSpc>
                <a:spcPts val="5599"/>
              </a:lnSpc>
            </a:pPr>
            <a:r>
              <a:rPr lang="en-US" sz="3999">
                <a:solidFill>
                  <a:srgbClr val="000000"/>
                </a:solidFill>
                <a:latin typeface="Canva Sans Bold"/>
                <a:ea typeface="Canva Sans Bold"/>
                <a:cs typeface="Canva Sans Bold"/>
                <a:sym typeface="Canva Sans Bold"/>
              </a:rPr>
              <a:t>Impact of Proposed Solution</a:t>
            </a:r>
          </a:p>
        </p:txBody>
      </p:sp>
      <p:sp>
        <p:nvSpPr>
          <p:cNvPr id="15" name="Freeform 15"/>
          <p:cNvSpPr/>
          <p:nvPr/>
        </p:nvSpPr>
        <p:spPr>
          <a:xfrm rot="-4209738">
            <a:off x="15225115" y="853757"/>
            <a:ext cx="507001" cy="599318"/>
          </a:xfrm>
          <a:custGeom>
            <a:avLst/>
            <a:gdLst/>
            <a:ahLst/>
            <a:cxnLst/>
            <a:rect l="l" t="t" r="r" b="b"/>
            <a:pathLst>
              <a:path w="507001" h="599318">
                <a:moveTo>
                  <a:pt x="0" y="0"/>
                </a:moveTo>
                <a:lnTo>
                  <a:pt x="507001" y="0"/>
                </a:lnTo>
                <a:lnTo>
                  <a:pt x="507001" y="599317"/>
                </a:lnTo>
                <a:lnTo>
                  <a:pt x="0" y="599317"/>
                </a:lnTo>
                <a:lnTo>
                  <a:pt x="0" y="0"/>
                </a:lnTo>
                <a:close/>
              </a:path>
            </a:pathLst>
          </a:custGeom>
          <a:blipFill>
            <a:blip r:embed="rId4"/>
            <a:stretch>
              <a:fillRect t="-5473" b="-5473"/>
            </a:stretch>
          </a:blipFill>
        </p:spPr>
      </p:sp>
      <p:sp>
        <p:nvSpPr>
          <p:cNvPr id="16" name="Freeform 16"/>
          <p:cNvSpPr/>
          <p:nvPr/>
        </p:nvSpPr>
        <p:spPr>
          <a:xfrm rot="-4209738">
            <a:off x="17005799" y="8958641"/>
            <a:ext cx="507001" cy="599318"/>
          </a:xfrm>
          <a:custGeom>
            <a:avLst/>
            <a:gdLst/>
            <a:ahLst/>
            <a:cxnLst/>
            <a:rect l="l" t="t" r="r" b="b"/>
            <a:pathLst>
              <a:path w="507001" h="599318">
                <a:moveTo>
                  <a:pt x="0" y="0"/>
                </a:moveTo>
                <a:lnTo>
                  <a:pt x="507002" y="0"/>
                </a:lnTo>
                <a:lnTo>
                  <a:pt x="507002" y="599318"/>
                </a:lnTo>
                <a:lnTo>
                  <a:pt x="0" y="599318"/>
                </a:lnTo>
                <a:lnTo>
                  <a:pt x="0" y="0"/>
                </a:lnTo>
                <a:close/>
              </a:path>
            </a:pathLst>
          </a:custGeom>
          <a:blipFill>
            <a:blip r:embed="rId4"/>
            <a:stretch>
              <a:fillRect t="-5473" b="-5473"/>
            </a:stretch>
          </a:blipFill>
        </p:spPr>
      </p:sp>
      <p:sp>
        <p:nvSpPr>
          <p:cNvPr id="17" name="Freeform 17"/>
          <p:cNvSpPr/>
          <p:nvPr/>
        </p:nvSpPr>
        <p:spPr>
          <a:xfrm rot="-4209738">
            <a:off x="14648896" y="7151027"/>
            <a:ext cx="507001" cy="599318"/>
          </a:xfrm>
          <a:custGeom>
            <a:avLst/>
            <a:gdLst/>
            <a:ahLst/>
            <a:cxnLst/>
            <a:rect l="l" t="t" r="r" b="b"/>
            <a:pathLst>
              <a:path w="507001" h="599318">
                <a:moveTo>
                  <a:pt x="0" y="0"/>
                </a:moveTo>
                <a:lnTo>
                  <a:pt x="507002" y="0"/>
                </a:lnTo>
                <a:lnTo>
                  <a:pt x="507002" y="599317"/>
                </a:lnTo>
                <a:lnTo>
                  <a:pt x="0" y="599317"/>
                </a:lnTo>
                <a:lnTo>
                  <a:pt x="0" y="0"/>
                </a:lnTo>
                <a:close/>
              </a:path>
            </a:pathLst>
          </a:custGeom>
          <a:blipFill>
            <a:blip r:embed="rId4"/>
            <a:stretch>
              <a:fillRect t="-5473" b="-5473"/>
            </a:stretch>
          </a:blipFill>
        </p:spPr>
      </p:sp>
      <p:sp>
        <p:nvSpPr>
          <p:cNvPr id="18" name="TextBox 18"/>
          <p:cNvSpPr txBox="1"/>
          <p:nvPr/>
        </p:nvSpPr>
        <p:spPr>
          <a:xfrm>
            <a:off x="5928020" y="6387699"/>
            <a:ext cx="6136313" cy="3656965"/>
          </a:xfrm>
          <a:prstGeom prst="rect">
            <a:avLst/>
          </a:prstGeom>
        </p:spPr>
        <p:txBody>
          <a:bodyPr lIns="0" tIns="0" rIns="0" bIns="0" rtlCol="0" anchor="t">
            <a:spAutoFit/>
          </a:bodyPr>
          <a:lstStyle/>
          <a:p>
            <a:pPr algn="just">
              <a:lnSpc>
                <a:spcPts val="2659"/>
              </a:lnSpc>
            </a:pPr>
            <a:r>
              <a:rPr lang="en-US" sz="1899">
                <a:solidFill>
                  <a:srgbClr val="000000"/>
                </a:solidFill>
                <a:latin typeface="Playfair Display Bold"/>
                <a:ea typeface="Playfair Display Bold"/>
                <a:cs typeface="Playfair Display Bold"/>
                <a:sym typeface="Playfair Display Bold"/>
              </a:rPr>
              <a:t>Future efforts could focus on expanding the dataset to include more recent data and additional variables such as soil health and advanced agronomic practices. Enhancing model accuracy through the integration of real-time data and exploring the use of more sophisticated machine learning techniques could further refine predictions. Additionally, developing an interactive dashboard for users and exploring regional case studies could offer more targeted insights and practical recommendations for different agricultural zones.</a:t>
            </a:r>
          </a:p>
        </p:txBody>
      </p:sp>
      <p:sp>
        <p:nvSpPr>
          <p:cNvPr id="19" name="TextBox 19"/>
          <p:cNvSpPr txBox="1"/>
          <p:nvPr/>
        </p:nvSpPr>
        <p:spPr>
          <a:xfrm>
            <a:off x="5330965" y="5527274"/>
            <a:ext cx="7169802" cy="679450"/>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ea typeface="Canva Sans Bold"/>
                <a:cs typeface="Canva Sans Bold"/>
                <a:sym typeface="Canva Sans Bold"/>
              </a:rPr>
              <a:t>Future Work</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0" y="0"/>
            <a:ext cx="18288000" cy="10287000"/>
            <a:chOff x="0" y="0"/>
            <a:chExt cx="24384000" cy="13716000"/>
          </a:xfrm>
        </p:grpSpPr>
        <p:pic>
          <p:nvPicPr>
            <p:cNvPr id="7" name="Picture 7"/>
            <p:cNvPicPr>
              <a:picLocks noChangeAspect="1"/>
            </p:cNvPicPr>
            <p:nvPr/>
          </p:nvPicPr>
          <p:blipFill>
            <a:blip r:embed="rId4">
              <a:alphaModFix amt="44999"/>
            </a:blip>
            <a:srcRect t="7812" b="7812"/>
            <a:stretch>
              <a:fillRect/>
            </a:stretch>
          </p:blipFill>
          <p:spPr>
            <a:xfrm>
              <a:off x="0" y="0"/>
              <a:ext cx="24384000" cy="13716000"/>
            </a:xfrm>
            <a:prstGeom prst="rect">
              <a:avLst/>
            </a:prstGeom>
          </p:spPr>
        </p:pic>
      </p:grpSp>
      <p:sp>
        <p:nvSpPr>
          <p:cNvPr id="8" name="TextBox 8"/>
          <p:cNvSpPr txBox="1"/>
          <p:nvPr/>
        </p:nvSpPr>
        <p:spPr>
          <a:xfrm>
            <a:off x="3193637" y="4144582"/>
            <a:ext cx="11900725" cy="2867030"/>
          </a:xfrm>
          <a:prstGeom prst="rect">
            <a:avLst/>
          </a:prstGeom>
        </p:spPr>
        <p:txBody>
          <a:bodyPr lIns="0" tIns="0" rIns="0" bIns="0" rtlCol="0" anchor="t">
            <a:spAutoFit/>
          </a:bodyPr>
          <a:lstStyle/>
          <a:p>
            <a:pPr algn="ctr">
              <a:lnSpc>
                <a:spcPts val="11479"/>
              </a:lnSpc>
            </a:pPr>
            <a:r>
              <a:rPr lang="en-US" sz="8199">
                <a:solidFill>
                  <a:srgbClr val="000000"/>
                </a:solidFill>
                <a:latin typeface="Playfair Display Bold"/>
                <a:ea typeface="Playfair Display Bold"/>
                <a:cs typeface="Playfair Display Bold"/>
                <a:sym typeface="Playfair Display Bold"/>
              </a:rPr>
              <a:t>Thank You</a:t>
            </a:r>
          </a:p>
          <a:p>
            <a:pPr algn="ctr">
              <a:lnSpc>
                <a:spcPts val="11619"/>
              </a:lnSpc>
            </a:pPr>
            <a:endParaRPr lang="en-US" sz="8199">
              <a:solidFill>
                <a:srgbClr val="000000"/>
              </a:solidFill>
              <a:latin typeface="Playfair Display Bold"/>
              <a:ea typeface="Playfair Display Bold"/>
              <a:cs typeface="Playfair Display Bold"/>
              <a:sym typeface="Playfair Display Bo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48"/>
            <a:ext cx="18288000" cy="10284852"/>
          </a:xfrm>
          <a:custGeom>
            <a:avLst/>
            <a:gdLst/>
            <a:ahLst/>
            <a:cxnLst/>
            <a:rect l="l" t="t" r="r" b="b"/>
            <a:pathLst>
              <a:path w="18288000" h="10284852">
                <a:moveTo>
                  <a:pt x="0" y="0"/>
                </a:moveTo>
                <a:lnTo>
                  <a:pt x="18288000" y="0"/>
                </a:lnTo>
                <a:lnTo>
                  <a:pt x="18288000" y="10284852"/>
                </a:lnTo>
                <a:lnTo>
                  <a:pt x="0" y="10284852"/>
                </a:lnTo>
                <a:lnTo>
                  <a:pt x="0" y="0"/>
                </a:lnTo>
                <a:close/>
              </a:path>
            </a:pathLst>
          </a:custGeom>
          <a:blipFill>
            <a:blip r:embed="rId2">
              <a:alphaModFix amt="55000"/>
            </a:blip>
            <a:stretch>
              <a:fillRect t="-10655" b="-7858"/>
            </a:stretch>
          </a:blipFill>
        </p:spPr>
      </p:sp>
      <p:grpSp>
        <p:nvGrpSpPr>
          <p:cNvPr id="3" name="Group 3"/>
          <p:cNvGrpSpPr/>
          <p:nvPr/>
        </p:nvGrpSpPr>
        <p:grpSpPr>
          <a:xfrm>
            <a:off x="5048893" y="4805675"/>
            <a:ext cx="8537671" cy="5064818"/>
            <a:chOff x="0" y="0"/>
            <a:chExt cx="2248605" cy="1333944"/>
          </a:xfrm>
        </p:grpSpPr>
        <p:sp>
          <p:nvSpPr>
            <p:cNvPr id="4" name="Freeform 4"/>
            <p:cNvSpPr/>
            <p:nvPr/>
          </p:nvSpPr>
          <p:spPr>
            <a:xfrm>
              <a:off x="0" y="0"/>
              <a:ext cx="2248605" cy="1333944"/>
            </a:xfrm>
            <a:custGeom>
              <a:avLst/>
              <a:gdLst/>
              <a:ahLst/>
              <a:cxnLst/>
              <a:rect l="l" t="t" r="r" b="b"/>
              <a:pathLst>
                <a:path w="2248605" h="1333944">
                  <a:moveTo>
                    <a:pt x="0" y="0"/>
                  </a:moveTo>
                  <a:lnTo>
                    <a:pt x="2248605" y="0"/>
                  </a:lnTo>
                  <a:lnTo>
                    <a:pt x="2248605" y="1333944"/>
                  </a:lnTo>
                  <a:lnTo>
                    <a:pt x="0" y="1333944"/>
                  </a:lnTo>
                  <a:close/>
                </a:path>
              </a:pathLst>
            </a:custGeom>
            <a:solidFill>
              <a:srgbClr val="FFFFFF">
                <a:alpha val="19608"/>
              </a:srgbClr>
            </a:solidFill>
          </p:spPr>
        </p:sp>
        <p:sp>
          <p:nvSpPr>
            <p:cNvPr id="5" name="TextBox 5"/>
            <p:cNvSpPr txBox="1"/>
            <p:nvPr/>
          </p:nvSpPr>
          <p:spPr>
            <a:xfrm>
              <a:off x="0" y="-38100"/>
              <a:ext cx="2248605" cy="137204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265917" y="1675125"/>
            <a:ext cx="12103624" cy="173990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Playfair Display Bold"/>
                <a:ea typeface="Playfair Display Bold"/>
                <a:cs typeface="Playfair Display Bold"/>
                <a:sym typeface="Playfair Display Bold"/>
              </a:rPr>
              <a:t>Data Analytics Internship Program 2024</a:t>
            </a:r>
          </a:p>
          <a:p>
            <a:pPr algn="ctr">
              <a:lnSpc>
                <a:spcPts val="7000"/>
              </a:lnSpc>
              <a:spcBef>
                <a:spcPct val="0"/>
              </a:spcBef>
            </a:pPr>
            <a:r>
              <a:rPr lang="en-US" sz="5000">
                <a:solidFill>
                  <a:srgbClr val="000000"/>
                </a:solidFill>
                <a:latin typeface="Playfair Display Bold"/>
                <a:ea typeface="Playfair Display Bold"/>
                <a:cs typeface="Playfair Display Bold"/>
                <a:sym typeface="Playfair Display Bold"/>
              </a:rPr>
              <a:t>Final Project Presentation</a:t>
            </a:r>
          </a:p>
        </p:txBody>
      </p:sp>
      <p:sp>
        <p:nvSpPr>
          <p:cNvPr id="8" name="TextBox 8"/>
          <p:cNvSpPr txBox="1"/>
          <p:nvPr/>
        </p:nvSpPr>
        <p:spPr>
          <a:xfrm>
            <a:off x="4485136" y="4871085"/>
            <a:ext cx="9317728" cy="5415915"/>
          </a:xfrm>
          <a:prstGeom prst="rect">
            <a:avLst/>
          </a:prstGeom>
        </p:spPr>
        <p:txBody>
          <a:bodyPr lIns="0" tIns="0" rIns="0" bIns="0" rtlCol="0" anchor="t">
            <a:spAutoFit/>
          </a:bodyPr>
          <a:lstStyle/>
          <a:p>
            <a:pPr algn="ctr">
              <a:lnSpc>
                <a:spcPts val="7000"/>
              </a:lnSpc>
            </a:pPr>
            <a:r>
              <a:rPr lang="en-US" sz="5000">
                <a:solidFill>
                  <a:srgbClr val="000000"/>
                </a:solidFill>
                <a:latin typeface="Playfair Display Bold"/>
                <a:ea typeface="Playfair Display Bold"/>
                <a:cs typeface="Playfair Display Bold"/>
                <a:sym typeface="Playfair Display Bold"/>
              </a:rPr>
              <a:t>Project Name: CropNexus</a:t>
            </a:r>
          </a:p>
          <a:p>
            <a:pPr algn="ctr">
              <a:lnSpc>
                <a:spcPts val="7000"/>
              </a:lnSpc>
            </a:pPr>
            <a:r>
              <a:rPr lang="en-US" sz="5000">
                <a:solidFill>
                  <a:srgbClr val="000000"/>
                </a:solidFill>
                <a:latin typeface="Playfair Display Bold"/>
                <a:ea typeface="Playfair Display Bold"/>
                <a:cs typeface="Playfair Display Bold"/>
                <a:sym typeface="Playfair Display Bold"/>
              </a:rPr>
              <a:t>Team Name: NEXUS</a:t>
            </a:r>
          </a:p>
          <a:p>
            <a:pPr algn="ctr">
              <a:lnSpc>
                <a:spcPts val="7000"/>
              </a:lnSpc>
            </a:pPr>
            <a:r>
              <a:rPr lang="en-US" sz="5000">
                <a:solidFill>
                  <a:srgbClr val="000000"/>
                </a:solidFill>
                <a:latin typeface="Playfair Display Bold"/>
                <a:ea typeface="Playfair Display Bold"/>
                <a:cs typeface="Playfair Display Bold"/>
                <a:sym typeface="Playfair Display Bold"/>
              </a:rPr>
              <a:t>College Name: Acropolis Institute of Technology &amp; </a:t>
            </a:r>
          </a:p>
          <a:p>
            <a:pPr algn="ctr">
              <a:lnSpc>
                <a:spcPts val="7000"/>
              </a:lnSpc>
            </a:pPr>
            <a:r>
              <a:rPr lang="en-US" sz="5000">
                <a:solidFill>
                  <a:srgbClr val="000000"/>
                </a:solidFill>
                <a:latin typeface="Playfair Display Bold"/>
                <a:ea typeface="Playfair Display Bold"/>
                <a:cs typeface="Playfair Display Bold"/>
                <a:sym typeface="Playfair Display Bold"/>
              </a:rPr>
              <a:t>Research</a:t>
            </a:r>
          </a:p>
          <a:p>
            <a:pPr algn="ctr">
              <a:lnSpc>
                <a:spcPts val="8119"/>
              </a:lnSpc>
            </a:pPr>
            <a:endParaRPr lang="en-US" sz="5000">
              <a:solidFill>
                <a:srgbClr val="000000"/>
              </a:solidFill>
              <a:latin typeface="Playfair Display Bold"/>
              <a:ea typeface="Playfair Display Bold"/>
              <a:cs typeface="Playfair Display Bold"/>
              <a:sym typeface="Playfair Display Bold"/>
            </a:endParaRPr>
          </a:p>
        </p:txBody>
      </p:sp>
      <p:sp>
        <p:nvSpPr>
          <p:cNvPr id="9" name="Freeform 9"/>
          <p:cNvSpPr/>
          <p:nvPr/>
        </p:nvSpPr>
        <p:spPr>
          <a:xfrm rot="-4209738">
            <a:off x="842539" y="8776971"/>
            <a:ext cx="475759" cy="623946"/>
          </a:xfrm>
          <a:custGeom>
            <a:avLst/>
            <a:gdLst/>
            <a:ahLst/>
            <a:cxnLst/>
            <a:rect l="l" t="t" r="r" b="b"/>
            <a:pathLst>
              <a:path w="475759" h="623946">
                <a:moveTo>
                  <a:pt x="0" y="0"/>
                </a:moveTo>
                <a:lnTo>
                  <a:pt x="475759" y="0"/>
                </a:lnTo>
                <a:lnTo>
                  <a:pt x="475759" y="623946"/>
                </a:lnTo>
                <a:lnTo>
                  <a:pt x="0" y="623946"/>
                </a:lnTo>
                <a:lnTo>
                  <a:pt x="0" y="0"/>
                </a:lnTo>
                <a:close/>
              </a:path>
            </a:pathLst>
          </a:custGeom>
          <a:blipFill>
            <a:blip r:embed="rId5"/>
            <a:stretch>
              <a:fillRect/>
            </a:stretch>
          </a:blipFill>
        </p:spPr>
      </p:sp>
      <p:sp>
        <p:nvSpPr>
          <p:cNvPr id="10" name="Freeform 10"/>
          <p:cNvSpPr/>
          <p:nvPr/>
        </p:nvSpPr>
        <p:spPr>
          <a:xfrm rot="-4209738">
            <a:off x="10083158" y="1040382"/>
            <a:ext cx="374933" cy="826741"/>
          </a:xfrm>
          <a:custGeom>
            <a:avLst/>
            <a:gdLst/>
            <a:ahLst/>
            <a:cxnLst/>
            <a:rect l="l" t="t" r="r" b="b"/>
            <a:pathLst>
              <a:path w="374933" h="826741">
                <a:moveTo>
                  <a:pt x="0" y="0"/>
                </a:moveTo>
                <a:lnTo>
                  <a:pt x="374934" y="0"/>
                </a:lnTo>
                <a:lnTo>
                  <a:pt x="374934" y="826741"/>
                </a:lnTo>
                <a:lnTo>
                  <a:pt x="0" y="826741"/>
                </a:lnTo>
                <a:lnTo>
                  <a:pt x="0" y="0"/>
                </a:lnTo>
                <a:close/>
              </a:path>
            </a:pathLst>
          </a:custGeom>
          <a:blipFill>
            <a:blip r:embed="rId5"/>
            <a:stretch>
              <a:fillRect r="-68133"/>
            </a:stretch>
          </a:blipFill>
        </p:spPr>
      </p:sp>
      <p:sp>
        <p:nvSpPr>
          <p:cNvPr id="11" name="Freeform 11"/>
          <p:cNvSpPr/>
          <p:nvPr/>
        </p:nvSpPr>
        <p:spPr>
          <a:xfrm rot="-4209738">
            <a:off x="11476426" y="19111"/>
            <a:ext cx="456980" cy="599318"/>
          </a:xfrm>
          <a:custGeom>
            <a:avLst/>
            <a:gdLst/>
            <a:ahLst/>
            <a:cxnLst/>
            <a:rect l="l" t="t" r="r" b="b"/>
            <a:pathLst>
              <a:path w="456980" h="599318">
                <a:moveTo>
                  <a:pt x="0" y="0"/>
                </a:moveTo>
                <a:lnTo>
                  <a:pt x="456980" y="0"/>
                </a:lnTo>
                <a:lnTo>
                  <a:pt x="456980" y="599318"/>
                </a:lnTo>
                <a:lnTo>
                  <a:pt x="0" y="599318"/>
                </a:lnTo>
                <a:lnTo>
                  <a:pt x="0" y="0"/>
                </a:lnTo>
                <a:close/>
              </a:path>
            </a:pathLst>
          </a:custGeom>
          <a:blipFill>
            <a:blip r:embed="rId5"/>
            <a:stretch>
              <a:fillRect/>
            </a:stretch>
          </a:blipFill>
        </p:spPr>
      </p:sp>
      <p:sp>
        <p:nvSpPr>
          <p:cNvPr id="12" name="Freeform 12"/>
          <p:cNvSpPr/>
          <p:nvPr/>
        </p:nvSpPr>
        <p:spPr>
          <a:xfrm rot="-4209738">
            <a:off x="13561285" y="5261323"/>
            <a:ext cx="1475349" cy="1743984"/>
          </a:xfrm>
          <a:custGeom>
            <a:avLst/>
            <a:gdLst/>
            <a:ahLst/>
            <a:cxnLst/>
            <a:rect l="l" t="t" r="r" b="b"/>
            <a:pathLst>
              <a:path w="1475349" h="1743984">
                <a:moveTo>
                  <a:pt x="0" y="0"/>
                </a:moveTo>
                <a:lnTo>
                  <a:pt x="1475349" y="0"/>
                </a:lnTo>
                <a:lnTo>
                  <a:pt x="1475349" y="1743985"/>
                </a:lnTo>
                <a:lnTo>
                  <a:pt x="0" y="1743985"/>
                </a:lnTo>
                <a:lnTo>
                  <a:pt x="0" y="0"/>
                </a:lnTo>
                <a:close/>
              </a:path>
            </a:pathLst>
          </a:custGeom>
          <a:blipFill>
            <a:blip r:embed="rId5"/>
            <a:stretch>
              <a:fillRect t="-5473" b="-5473"/>
            </a:stretch>
          </a:blipFill>
        </p:spPr>
      </p:sp>
      <p:sp>
        <p:nvSpPr>
          <p:cNvPr id="13" name="TextBox 13"/>
          <p:cNvSpPr txBox="1"/>
          <p:nvPr/>
        </p:nvSpPr>
        <p:spPr>
          <a:xfrm>
            <a:off x="883763" y="540142"/>
            <a:ext cx="16022199" cy="85407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Playfair Display Bold"/>
                <a:ea typeface="Playfair Display Bold"/>
                <a:cs typeface="Playfair Display Bold"/>
                <a:sym typeface="Playfair Display Bold"/>
              </a:rPr>
              <a:t>IBM SkillsBuild for Adult Learners - Data Analytics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855497" y="3164558"/>
            <a:ext cx="3464555" cy="5288022"/>
            <a:chOff x="0" y="0"/>
            <a:chExt cx="812800" cy="1240594"/>
          </a:xfrm>
        </p:grpSpPr>
        <p:sp>
          <p:nvSpPr>
            <p:cNvPr id="7" name="Freeform 7"/>
            <p:cNvSpPr/>
            <p:nvPr/>
          </p:nvSpPr>
          <p:spPr>
            <a:xfrm>
              <a:off x="0" y="0"/>
              <a:ext cx="812800" cy="1240594"/>
            </a:xfrm>
            <a:custGeom>
              <a:avLst/>
              <a:gdLst/>
              <a:ahLst/>
              <a:cxnLst/>
              <a:rect l="l" t="t" r="r" b="b"/>
              <a:pathLst>
                <a:path w="812800" h="1240594">
                  <a:moveTo>
                    <a:pt x="0" y="0"/>
                  </a:moveTo>
                  <a:lnTo>
                    <a:pt x="812800" y="0"/>
                  </a:lnTo>
                  <a:lnTo>
                    <a:pt x="812800" y="1240594"/>
                  </a:lnTo>
                  <a:lnTo>
                    <a:pt x="0" y="1240594"/>
                  </a:lnTo>
                  <a:close/>
                </a:path>
              </a:pathLst>
            </a:custGeom>
            <a:solidFill>
              <a:srgbClr val="55833D"/>
            </a:solidFill>
          </p:spPr>
        </p:sp>
        <p:sp>
          <p:nvSpPr>
            <p:cNvPr id="8" name="TextBox 8"/>
            <p:cNvSpPr txBox="1"/>
            <p:nvPr/>
          </p:nvSpPr>
          <p:spPr>
            <a:xfrm>
              <a:off x="0" y="-38100"/>
              <a:ext cx="812800" cy="127869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216661" y="3501559"/>
            <a:ext cx="2733403" cy="2733403"/>
            <a:chOff x="0" y="0"/>
            <a:chExt cx="3644537" cy="3644537"/>
          </a:xfrm>
        </p:grpSpPr>
        <p:pic>
          <p:nvPicPr>
            <p:cNvPr id="10" name="Picture 10"/>
            <p:cNvPicPr>
              <a:picLocks noChangeAspect="1"/>
            </p:cNvPicPr>
            <p:nvPr/>
          </p:nvPicPr>
          <p:blipFill>
            <a:blip r:embed="rId4"/>
            <a:srcRect t="1365" b="1365"/>
            <a:stretch>
              <a:fillRect/>
            </a:stretch>
          </p:blipFill>
          <p:spPr>
            <a:xfrm>
              <a:off x="0" y="0"/>
              <a:ext cx="3644537" cy="3644537"/>
            </a:xfrm>
            <a:prstGeom prst="rect">
              <a:avLst/>
            </a:prstGeom>
          </p:spPr>
        </p:pic>
      </p:grpSp>
      <p:grpSp>
        <p:nvGrpSpPr>
          <p:cNvPr id="11" name="Group 11"/>
          <p:cNvGrpSpPr/>
          <p:nvPr/>
        </p:nvGrpSpPr>
        <p:grpSpPr>
          <a:xfrm>
            <a:off x="5558177" y="3164558"/>
            <a:ext cx="3464555" cy="5288022"/>
            <a:chOff x="0" y="0"/>
            <a:chExt cx="812800" cy="1240594"/>
          </a:xfrm>
        </p:grpSpPr>
        <p:sp>
          <p:nvSpPr>
            <p:cNvPr id="12" name="Freeform 12"/>
            <p:cNvSpPr/>
            <p:nvPr/>
          </p:nvSpPr>
          <p:spPr>
            <a:xfrm>
              <a:off x="0" y="0"/>
              <a:ext cx="812800" cy="1240594"/>
            </a:xfrm>
            <a:custGeom>
              <a:avLst/>
              <a:gdLst/>
              <a:ahLst/>
              <a:cxnLst/>
              <a:rect l="l" t="t" r="r" b="b"/>
              <a:pathLst>
                <a:path w="812800" h="1240594">
                  <a:moveTo>
                    <a:pt x="0" y="0"/>
                  </a:moveTo>
                  <a:lnTo>
                    <a:pt x="812800" y="0"/>
                  </a:lnTo>
                  <a:lnTo>
                    <a:pt x="812800" y="1240594"/>
                  </a:lnTo>
                  <a:lnTo>
                    <a:pt x="0" y="1240594"/>
                  </a:lnTo>
                  <a:close/>
                </a:path>
              </a:pathLst>
            </a:custGeom>
            <a:solidFill>
              <a:srgbClr val="55833D"/>
            </a:solidFill>
          </p:spPr>
        </p:sp>
        <p:sp>
          <p:nvSpPr>
            <p:cNvPr id="13" name="TextBox 13"/>
            <p:cNvSpPr txBox="1"/>
            <p:nvPr/>
          </p:nvSpPr>
          <p:spPr>
            <a:xfrm>
              <a:off x="0" y="-38100"/>
              <a:ext cx="812800" cy="127869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923753" y="3501559"/>
            <a:ext cx="2733403" cy="2733403"/>
            <a:chOff x="0" y="0"/>
            <a:chExt cx="3644537" cy="3644537"/>
          </a:xfrm>
        </p:grpSpPr>
        <p:pic>
          <p:nvPicPr>
            <p:cNvPr id="15" name="Picture 15"/>
            <p:cNvPicPr>
              <a:picLocks noChangeAspect="1"/>
            </p:cNvPicPr>
            <p:nvPr/>
          </p:nvPicPr>
          <p:blipFill>
            <a:blip r:embed="rId5"/>
            <a:srcRect l="8219" t="4732" r="5086" b="30247"/>
            <a:stretch>
              <a:fillRect/>
            </a:stretch>
          </p:blipFill>
          <p:spPr>
            <a:xfrm>
              <a:off x="0" y="0"/>
              <a:ext cx="3644537" cy="3644537"/>
            </a:xfrm>
            <a:prstGeom prst="rect">
              <a:avLst/>
            </a:prstGeom>
          </p:spPr>
        </p:pic>
      </p:grpSp>
      <p:grpSp>
        <p:nvGrpSpPr>
          <p:cNvPr id="16" name="Group 16"/>
          <p:cNvGrpSpPr/>
          <p:nvPr/>
        </p:nvGrpSpPr>
        <p:grpSpPr>
          <a:xfrm>
            <a:off x="9265269" y="3164558"/>
            <a:ext cx="3464555" cy="5288022"/>
            <a:chOff x="0" y="0"/>
            <a:chExt cx="812800" cy="1240594"/>
          </a:xfrm>
        </p:grpSpPr>
        <p:sp>
          <p:nvSpPr>
            <p:cNvPr id="17" name="Freeform 17"/>
            <p:cNvSpPr/>
            <p:nvPr/>
          </p:nvSpPr>
          <p:spPr>
            <a:xfrm>
              <a:off x="0" y="0"/>
              <a:ext cx="812800" cy="1240594"/>
            </a:xfrm>
            <a:custGeom>
              <a:avLst/>
              <a:gdLst/>
              <a:ahLst/>
              <a:cxnLst/>
              <a:rect l="l" t="t" r="r" b="b"/>
              <a:pathLst>
                <a:path w="812800" h="1240594">
                  <a:moveTo>
                    <a:pt x="0" y="0"/>
                  </a:moveTo>
                  <a:lnTo>
                    <a:pt x="812800" y="0"/>
                  </a:lnTo>
                  <a:lnTo>
                    <a:pt x="812800" y="1240594"/>
                  </a:lnTo>
                  <a:lnTo>
                    <a:pt x="0" y="1240594"/>
                  </a:lnTo>
                  <a:close/>
                </a:path>
              </a:pathLst>
            </a:custGeom>
            <a:solidFill>
              <a:srgbClr val="55833D"/>
            </a:solidFill>
          </p:spPr>
        </p:sp>
        <p:sp>
          <p:nvSpPr>
            <p:cNvPr id="18" name="TextBox 18"/>
            <p:cNvSpPr txBox="1"/>
            <p:nvPr/>
          </p:nvSpPr>
          <p:spPr>
            <a:xfrm>
              <a:off x="0" y="-38100"/>
              <a:ext cx="812800" cy="1278694"/>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9630845" y="3501559"/>
            <a:ext cx="2733403" cy="2733403"/>
            <a:chOff x="0" y="0"/>
            <a:chExt cx="3644537" cy="3644537"/>
          </a:xfrm>
        </p:grpSpPr>
        <p:pic>
          <p:nvPicPr>
            <p:cNvPr id="20" name="Picture 20"/>
            <p:cNvPicPr>
              <a:picLocks noChangeAspect="1"/>
            </p:cNvPicPr>
            <p:nvPr/>
          </p:nvPicPr>
          <p:blipFill>
            <a:blip r:embed="rId6"/>
            <a:srcRect l="11233" t="25247" r="10473" b="16033"/>
            <a:stretch>
              <a:fillRect/>
            </a:stretch>
          </p:blipFill>
          <p:spPr>
            <a:xfrm>
              <a:off x="0" y="0"/>
              <a:ext cx="3644537" cy="3644537"/>
            </a:xfrm>
            <a:prstGeom prst="rect">
              <a:avLst/>
            </a:prstGeom>
          </p:spPr>
        </p:pic>
      </p:grpSp>
      <p:grpSp>
        <p:nvGrpSpPr>
          <p:cNvPr id="21" name="Group 21"/>
          <p:cNvGrpSpPr/>
          <p:nvPr/>
        </p:nvGrpSpPr>
        <p:grpSpPr>
          <a:xfrm>
            <a:off x="12972361" y="3164558"/>
            <a:ext cx="3464555" cy="5288022"/>
            <a:chOff x="0" y="0"/>
            <a:chExt cx="812800" cy="1240594"/>
          </a:xfrm>
        </p:grpSpPr>
        <p:sp>
          <p:nvSpPr>
            <p:cNvPr id="22" name="Freeform 22"/>
            <p:cNvSpPr/>
            <p:nvPr/>
          </p:nvSpPr>
          <p:spPr>
            <a:xfrm>
              <a:off x="0" y="0"/>
              <a:ext cx="812800" cy="1240594"/>
            </a:xfrm>
            <a:custGeom>
              <a:avLst/>
              <a:gdLst/>
              <a:ahLst/>
              <a:cxnLst/>
              <a:rect l="l" t="t" r="r" b="b"/>
              <a:pathLst>
                <a:path w="812800" h="1240594">
                  <a:moveTo>
                    <a:pt x="0" y="0"/>
                  </a:moveTo>
                  <a:lnTo>
                    <a:pt x="812800" y="0"/>
                  </a:lnTo>
                  <a:lnTo>
                    <a:pt x="812800" y="1240594"/>
                  </a:lnTo>
                  <a:lnTo>
                    <a:pt x="0" y="1240594"/>
                  </a:lnTo>
                  <a:close/>
                </a:path>
              </a:pathLst>
            </a:custGeom>
            <a:solidFill>
              <a:srgbClr val="55833D"/>
            </a:solidFill>
          </p:spPr>
        </p:sp>
        <p:sp>
          <p:nvSpPr>
            <p:cNvPr id="23" name="TextBox 23"/>
            <p:cNvSpPr txBox="1"/>
            <p:nvPr/>
          </p:nvSpPr>
          <p:spPr>
            <a:xfrm>
              <a:off x="0" y="-38100"/>
              <a:ext cx="812800" cy="1278694"/>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3337937" y="3501559"/>
            <a:ext cx="2733403" cy="2733403"/>
            <a:chOff x="0" y="0"/>
            <a:chExt cx="3644537" cy="3644537"/>
          </a:xfrm>
        </p:grpSpPr>
        <p:pic>
          <p:nvPicPr>
            <p:cNvPr id="25" name="Picture 25"/>
            <p:cNvPicPr>
              <a:picLocks noChangeAspect="1"/>
            </p:cNvPicPr>
            <p:nvPr/>
          </p:nvPicPr>
          <p:blipFill>
            <a:blip r:embed="rId7"/>
            <a:srcRect l="3934" t="14557" r="1199" b="14293"/>
            <a:stretch>
              <a:fillRect/>
            </a:stretch>
          </p:blipFill>
          <p:spPr>
            <a:xfrm>
              <a:off x="0" y="0"/>
              <a:ext cx="3644537" cy="3644537"/>
            </a:xfrm>
            <a:prstGeom prst="rect">
              <a:avLst/>
            </a:prstGeom>
          </p:spPr>
        </p:pic>
      </p:grpSp>
      <p:sp>
        <p:nvSpPr>
          <p:cNvPr id="26" name="TextBox 26"/>
          <p:cNvSpPr txBox="1"/>
          <p:nvPr/>
        </p:nvSpPr>
        <p:spPr>
          <a:xfrm>
            <a:off x="5558177" y="1874682"/>
            <a:ext cx="7171647" cy="698246"/>
          </a:xfrm>
          <a:prstGeom prst="rect">
            <a:avLst/>
          </a:prstGeom>
        </p:spPr>
        <p:txBody>
          <a:bodyPr lIns="0" tIns="0" rIns="0" bIns="0" rtlCol="0" anchor="t">
            <a:spAutoFit/>
          </a:bodyPr>
          <a:lstStyle/>
          <a:p>
            <a:pPr algn="ctr">
              <a:lnSpc>
                <a:spcPts val="5632"/>
              </a:lnSpc>
            </a:pPr>
            <a:r>
              <a:rPr lang="en-US" sz="4400">
                <a:solidFill>
                  <a:srgbClr val="30211C"/>
                </a:solidFill>
                <a:latin typeface="Playfair Display Bold"/>
                <a:ea typeface="Playfair Display Bold"/>
                <a:cs typeface="Playfair Display Bold"/>
                <a:sym typeface="Playfair Display Bold"/>
              </a:rPr>
              <a:t>Meet Our Team</a:t>
            </a:r>
          </a:p>
        </p:txBody>
      </p:sp>
      <p:sp>
        <p:nvSpPr>
          <p:cNvPr id="27" name="Freeform 27"/>
          <p:cNvSpPr/>
          <p:nvPr/>
        </p:nvSpPr>
        <p:spPr>
          <a:xfrm rot="-4209738">
            <a:off x="8749772" y="1501867"/>
            <a:ext cx="545920" cy="715960"/>
          </a:xfrm>
          <a:custGeom>
            <a:avLst/>
            <a:gdLst/>
            <a:ahLst/>
            <a:cxnLst/>
            <a:rect l="l" t="t" r="r" b="b"/>
            <a:pathLst>
              <a:path w="545920" h="715960">
                <a:moveTo>
                  <a:pt x="0" y="0"/>
                </a:moveTo>
                <a:lnTo>
                  <a:pt x="545919" y="0"/>
                </a:lnTo>
                <a:lnTo>
                  <a:pt x="545919" y="715960"/>
                </a:lnTo>
                <a:lnTo>
                  <a:pt x="0" y="715960"/>
                </a:lnTo>
                <a:lnTo>
                  <a:pt x="0" y="0"/>
                </a:lnTo>
                <a:close/>
              </a:path>
            </a:pathLst>
          </a:custGeom>
          <a:blipFill>
            <a:blip r:embed="rId8"/>
            <a:stretch>
              <a:fillRect/>
            </a:stretch>
          </a:blipFill>
        </p:spPr>
      </p:sp>
      <p:sp>
        <p:nvSpPr>
          <p:cNvPr id="28" name="TextBox 28"/>
          <p:cNvSpPr txBox="1"/>
          <p:nvPr/>
        </p:nvSpPr>
        <p:spPr>
          <a:xfrm>
            <a:off x="2215602" y="6570184"/>
            <a:ext cx="2735520" cy="231140"/>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Playfair Display Bold"/>
                <a:ea typeface="Playfair Display Bold"/>
                <a:cs typeface="Playfair Display Bold"/>
                <a:sym typeface="Playfair Display Bold"/>
              </a:rPr>
              <a:t>Anusha Dubey</a:t>
            </a:r>
          </a:p>
        </p:txBody>
      </p:sp>
      <p:sp>
        <p:nvSpPr>
          <p:cNvPr id="29" name="TextBox 29"/>
          <p:cNvSpPr txBox="1"/>
          <p:nvPr/>
        </p:nvSpPr>
        <p:spPr>
          <a:xfrm>
            <a:off x="5922694" y="6570184"/>
            <a:ext cx="2735520" cy="231140"/>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Playfair Display Bold"/>
                <a:ea typeface="Playfair Display Bold"/>
                <a:cs typeface="Playfair Display Bold"/>
                <a:sym typeface="Playfair Display Bold"/>
              </a:rPr>
              <a:t>Himanshu Sopra</a:t>
            </a:r>
          </a:p>
        </p:txBody>
      </p:sp>
      <p:sp>
        <p:nvSpPr>
          <p:cNvPr id="30" name="TextBox 30"/>
          <p:cNvSpPr txBox="1"/>
          <p:nvPr/>
        </p:nvSpPr>
        <p:spPr>
          <a:xfrm>
            <a:off x="9629786" y="6570184"/>
            <a:ext cx="2735520" cy="231140"/>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Playfair Display Bold"/>
                <a:ea typeface="Playfair Display Bold"/>
                <a:cs typeface="Playfair Display Bold"/>
                <a:sym typeface="Playfair Display Bold"/>
              </a:rPr>
              <a:t>Nidhi Sharma</a:t>
            </a:r>
          </a:p>
        </p:txBody>
      </p:sp>
      <p:sp>
        <p:nvSpPr>
          <p:cNvPr id="31" name="TextBox 31"/>
          <p:cNvSpPr txBox="1"/>
          <p:nvPr/>
        </p:nvSpPr>
        <p:spPr>
          <a:xfrm>
            <a:off x="13336878" y="6570184"/>
            <a:ext cx="2735520" cy="231140"/>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Playfair Display Bold"/>
                <a:ea typeface="Playfair Display Bold"/>
                <a:cs typeface="Playfair Display Bold"/>
                <a:sym typeface="Playfair Display Bold"/>
              </a:rPr>
              <a:t>Surabhi Jaiswal</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8870137" cy="10287000"/>
            <a:chOff x="0" y="0"/>
            <a:chExt cx="11826849" cy="13716000"/>
          </a:xfrm>
        </p:grpSpPr>
        <p:pic>
          <p:nvPicPr>
            <p:cNvPr id="6" name="Picture 6"/>
            <p:cNvPicPr>
              <a:picLocks noChangeAspect="1"/>
            </p:cNvPicPr>
            <p:nvPr/>
          </p:nvPicPr>
          <p:blipFill>
            <a:blip r:embed="rId2"/>
            <a:srcRect l="20718" r="21779"/>
            <a:stretch>
              <a:fillRect/>
            </a:stretch>
          </p:blipFill>
          <p:spPr>
            <a:xfrm>
              <a:off x="0" y="0"/>
              <a:ext cx="11826849" cy="13716000"/>
            </a:xfrm>
            <a:prstGeom prst="rect">
              <a:avLst/>
            </a:prstGeom>
          </p:spPr>
        </p:pic>
      </p:grpSp>
      <p:sp>
        <p:nvSpPr>
          <p:cNvPr id="7" name="TextBox 7"/>
          <p:cNvSpPr txBox="1"/>
          <p:nvPr/>
        </p:nvSpPr>
        <p:spPr>
          <a:xfrm>
            <a:off x="11732881" y="807445"/>
            <a:ext cx="3833861" cy="877570"/>
          </a:xfrm>
          <a:prstGeom prst="rect">
            <a:avLst/>
          </a:prstGeom>
        </p:spPr>
        <p:txBody>
          <a:bodyPr lIns="0" tIns="0" rIns="0" bIns="0" rtlCol="0" anchor="t">
            <a:spAutoFit/>
          </a:bodyPr>
          <a:lstStyle/>
          <a:p>
            <a:pPr algn="ctr">
              <a:lnSpc>
                <a:spcPts val="7039"/>
              </a:lnSpc>
            </a:pPr>
            <a:r>
              <a:rPr lang="en-US" sz="5499">
                <a:solidFill>
                  <a:srgbClr val="30211C"/>
                </a:solidFill>
                <a:latin typeface="Playfair Display Bold"/>
                <a:ea typeface="Playfair Display Bold"/>
                <a:cs typeface="Playfair Display Bold"/>
                <a:sym typeface="Playfair Display Bold"/>
              </a:rPr>
              <a:t>Overview</a:t>
            </a:r>
          </a:p>
        </p:txBody>
      </p:sp>
      <p:sp>
        <p:nvSpPr>
          <p:cNvPr id="8" name="Freeform 8"/>
          <p:cNvSpPr/>
          <p:nvPr/>
        </p:nvSpPr>
        <p:spPr>
          <a:xfrm rot="-4209738">
            <a:off x="12947484" y="497090"/>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3"/>
            <a:stretch>
              <a:fillRect/>
            </a:stretch>
          </a:blipFill>
        </p:spPr>
      </p:sp>
      <p:sp>
        <p:nvSpPr>
          <p:cNvPr id="9" name="TextBox 9"/>
          <p:cNvSpPr txBox="1"/>
          <p:nvPr/>
        </p:nvSpPr>
        <p:spPr>
          <a:xfrm>
            <a:off x="9276247" y="2119620"/>
            <a:ext cx="8497403" cy="4177665"/>
          </a:xfrm>
          <a:prstGeom prst="rect">
            <a:avLst/>
          </a:prstGeom>
        </p:spPr>
        <p:txBody>
          <a:bodyPr lIns="0" tIns="0" rIns="0" bIns="0" rtlCol="0" anchor="t">
            <a:spAutoFit/>
          </a:bodyPr>
          <a:lstStyle/>
          <a:p>
            <a:pPr algn="just">
              <a:lnSpc>
                <a:spcPts val="3359"/>
              </a:lnSpc>
            </a:pPr>
            <a:r>
              <a:rPr lang="en-US" sz="2400">
                <a:solidFill>
                  <a:srgbClr val="30211C"/>
                </a:solidFill>
                <a:latin typeface="Playfair Display"/>
                <a:ea typeface="Playfair Display"/>
                <a:cs typeface="Playfair Display"/>
                <a:sym typeface="Playfair Display"/>
              </a:rPr>
              <a:t>CropNexus harnesses the power of machine learning to forecast crop yields in a world of shifting climates. By transforming climate data into actionable insights, it empowers farmers and policymakers to navigate environmental challenges and secure a resilient future for agriculture.</a:t>
            </a:r>
          </a:p>
          <a:p>
            <a:pPr algn="just">
              <a:lnSpc>
                <a:spcPts val="3359"/>
              </a:lnSpc>
            </a:pPr>
            <a:endParaRPr lang="en-US" sz="2400">
              <a:solidFill>
                <a:srgbClr val="30211C"/>
              </a:solidFill>
              <a:latin typeface="Playfair Display"/>
              <a:ea typeface="Playfair Display"/>
              <a:cs typeface="Playfair Display"/>
              <a:sym typeface="Playfair Display"/>
            </a:endParaRPr>
          </a:p>
          <a:p>
            <a:pPr algn="just">
              <a:lnSpc>
                <a:spcPts val="3359"/>
              </a:lnSpc>
            </a:pPr>
            <a:endParaRPr lang="en-US" sz="2400">
              <a:solidFill>
                <a:srgbClr val="30211C"/>
              </a:solidFill>
              <a:latin typeface="Playfair Display"/>
              <a:ea typeface="Playfair Display"/>
              <a:cs typeface="Playfair Display"/>
              <a:sym typeface="Playfair Display"/>
            </a:endParaRPr>
          </a:p>
          <a:p>
            <a:pPr algn="just">
              <a:lnSpc>
                <a:spcPts val="3359"/>
              </a:lnSpc>
            </a:pPr>
            <a:endParaRPr lang="en-US" sz="2400">
              <a:solidFill>
                <a:srgbClr val="30211C"/>
              </a:solidFill>
              <a:latin typeface="Playfair Display"/>
              <a:ea typeface="Playfair Display"/>
              <a:cs typeface="Playfair Display"/>
              <a:sym typeface="Playfair Display"/>
            </a:endParaRPr>
          </a:p>
          <a:p>
            <a:pPr algn="just">
              <a:lnSpc>
                <a:spcPts val="3359"/>
              </a:lnSpc>
            </a:pPr>
            <a:endParaRPr lang="en-US" sz="2400">
              <a:solidFill>
                <a:srgbClr val="30211C"/>
              </a:solidFill>
              <a:latin typeface="Playfair Display"/>
              <a:ea typeface="Playfair Display"/>
              <a:cs typeface="Playfair Display"/>
              <a:sym typeface="Playfair Display"/>
            </a:endParaRPr>
          </a:p>
        </p:txBody>
      </p:sp>
      <p:sp>
        <p:nvSpPr>
          <p:cNvPr id="10" name="TextBox 10"/>
          <p:cNvSpPr txBox="1"/>
          <p:nvPr/>
        </p:nvSpPr>
        <p:spPr>
          <a:xfrm>
            <a:off x="9276247" y="5253788"/>
            <a:ext cx="8497403" cy="1663065"/>
          </a:xfrm>
          <a:prstGeom prst="rect">
            <a:avLst/>
          </a:prstGeom>
        </p:spPr>
        <p:txBody>
          <a:bodyPr lIns="0" tIns="0" rIns="0" bIns="0" rtlCol="0" anchor="t">
            <a:spAutoFit/>
          </a:bodyPr>
          <a:lstStyle/>
          <a:p>
            <a:pPr algn="just">
              <a:lnSpc>
                <a:spcPts val="3359"/>
              </a:lnSpc>
            </a:pPr>
            <a:r>
              <a:rPr lang="en-US" sz="2400">
                <a:solidFill>
                  <a:srgbClr val="30211C"/>
                </a:solidFill>
                <a:latin typeface="Playfair Display"/>
                <a:ea typeface="Playfair Display"/>
                <a:cs typeface="Playfair Display"/>
                <a:sym typeface="Playfair Display"/>
              </a:rPr>
              <a:t>CropNexus combines climate and crop yield data to offer actionable insights. It analyzes trends and simulates future conditions to help optimize farming, enhance food security, and promote sustainability.</a:t>
            </a:r>
          </a:p>
        </p:txBody>
      </p:sp>
      <p:sp>
        <p:nvSpPr>
          <p:cNvPr id="11" name="TextBox 11"/>
          <p:cNvSpPr txBox="1"/>
          <p:nvPr/>
        </p:nvSpPr>
        <p:spPr>
          <a:xfrm>
            <a:off x="9276247" y="7388204"/>
            <a:ext cx="8497403" cy="1663065"/>
          </a:xfrm>
          <a:prstGeom prst="rect">
            <a:avLst/>
          </a:prstGeom>
        </p:spPr>
        <p:txBody>
          <a:bodyPr lIns="0" tIns="0" rIns="0" bIns="0" rtlCol="0" anchor="t">
            <a:spAutoFit/>
          </a:bodyPr>
          <a:lstStyle/>
          <a:p>
            <a:pPr algn="just">
              <a:lnSpc>
                <a:spcPts val="3359"/>
              </a:lnSpc>
            </a:pPr>
            <a:r>
              <a:rPr lang="en-US" sz="2400">
                <a:solidFill>
                  <a:srgbClr val="30211C"/>
                </a:solidFill>
                <a:latin typeface="Playfair Display"/>
                <a:ea typeface="Playfair Display"/>
                <a:cs typeface="Playfair Display"/>
                <a:sym typeface="Playfair Display"/>
              </a:rPr>
              <a:t>With its focus on translating complex data into clear, practical recommendations, CropNexus stands at the forefront of climate-resilient agriculture, offering innovative solutions to navigate and thrive in a changing world.</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54258" y="0"/>
            <a:ext cx="4926994" cy="10620852"/>
          </a:xfrm>
          <a:custGeom>
            <a:avLst/>
            <a:gdLst/>
            <a:ahLst/>
            <a:cxnLst/>
            <a:rect l="l" t="t" r="r" b="b"/>
            <a:pathLst>
              <a:path w="4926994" h="10620852">
                <a:moveTo>
                  <a:pt x="0" y="0"/>
                </a:moveTo>
                <a:lnTo>
                  <a:pt x="4926994" y="0"/>
                </a:lnTo>
                <a:lnTo>
                  <a:pt x="4926994" y="10620852"/>
                </a:lnTo>
                <a:lnTo>
                  <a:pt x="0" y="10620852"/>
                </a:lnTo>
                <a:lnTo>
                  <a:pt x="0" y="0"/>
                </a:lnTo>
                <a:close/>
              </a:path>
            </a:pathLst>
          </a:custGeom>
          <a:blipFill>
            <a:blip r:embed="rId2"/>
            <a:stretch>
              <a:fillRect l="-172891" r="-14528"/>
            </a:stretch>
          </a:blipFill>
        </p:spPr>
      </p:sp>
      <p:sp>
        <p:nvSpPr>
          <p:cNvPr id="3" name="Freeform 3"/>
          <p:cNvSpPr/>
          <p:nvPr/>
        </p:nvSpPr>
        <p:spPr>
          <a:xfrm>
            <a:off x="-570849" y="8155256"/>
            <a:ext cx="4924209" cy="3736243"/>
          </a:xfrm>
          <a:custGeom>
            <a:avLst/>
            <a:gdLst/>
            <a:ahLst/>
            <a:cxnLst/>
            <a:rect l="l" t="t" r="r" b="b"/>
            <a:pathLst>
              <a:path w="4924209" h="3736243">
                <a:moveTo>
                  <a:pt x="0" y="0"/>
                </a:moveTo>
                <a:lnTo>
                  <a:pt x="4924209" y="0"/>
                </a:lnTo>
                <a:lnTo>
                  <a:pt x="4924209" y="3736243"/>
                </a:lnTo>
                <a:lnTo>
                  <a:pt x="0" y="3736243"/>
                </a:lnTo>
                <a:lnTo>
                  <a:pt x="0" y="0"/>
                </a:lnTo>
                <a:close/>
              </a:path>
            </a:pathLst>
          </a:custGeom>
          <a:blipFill>
            <a:blip r:embed="rId3"/>
            <a:stretch>
              <a:fillRect/>
            </a:stretch>
          </a:blipFill>
        </p:spPr>
      </p:sp>
      <p:sp>
        <p:nvSpPr>
          <p:cNvPr id="4" name="Freeform 4"/>
          <p:cNvSpPr/>
          <p:nvPr/>
        </p:nvSpPr>
        <p:spPr>
          <a:xfrm>
            <a:off x="-836044" y="-933931"/>
            <a:ext cx="4642299" cy="3522344"/>
          </a:xfrm>
          <a:custGeom>
            <a:avLst/>
            <a:gdLst/>
            <a:ahLst/>
            <a:cxnLst/>
            <a:rect l="l" t="t" r="r" b="b"/>
            <a:pathLst>
              <a:path w="4642299" h="3522344">
                <a:moveTo>
                  <a:pt x="0" y="0"/>
                </a:moveTo>
                <a:lnTo>
                  <a:pt x="4642299" y="0"/>
                </a:lnTo>
                <a:lnTo>
                  <a:pt x="4642299" y="3522344"/>
                </a:lnTo>
                <a:lnTo>
                  <a:pt x="0" y="3522344"/>
                </a:lnTo>
                <a:lnTo>
                  <a:pt x="0" y="0"/>
                </a:lnTo>
                <a:close/>
              </a:path>
            </a:pathLst>
          </a:custGeom>
          <a:blipFill>
            <a:blip r:embed="rId3"/>
            <a:stretch>
              <a:fillRect/>
            </a:stretch>
          </a:blipFill>
        </p:spPr>
      </p:sp>
      <p:sp>
        <p:nvSpPr>
          <p:cNvPr id="5" name="Freeform 5"/>
          <p:cNvSpPr/>
          <p:nvPr/>
        </p:nvSpPr>
        <p:spPr>
          <a:xfrm>
            <a:off x="3495942" y="2048381"/>
            <a:ext cx="9852341" cy="2344640"/>
          </a:xfrm>
          <a:custGeom>
            <a:avLst/>
            <a:gdLst/>
            <a:ahLst/>
            <a:cxnLst/>
            <a:rect l="l" t="t" r="r" b="b"/>
            <a:pathLst>
              <a:path w="9852341" h="2344640">
                <a:moveTo>
                  <a:pt x="0" y="0"/>
                </a:moveTo>
                <a:lnTo>
                  <a:pt x="9852341" y="0"/>
                </a:lnTo>
                <a:lnTo>
                  <a:pt x="9852341" y="2344640"/>
                </a:lnTo>
                <a:lnTo>
                  <a:pt x="0" y="2344640"/>
                </a:lnTo>
                <a:lnTo>
                  <a:pt x="0" y="0"/>
                </a:lnTo>
                <a:close/>
              </a:path>
            </a:pathLst>
          </a:custGeom>
          <a:blipFill>
            <a:blip r:embed="rId4"/>
            <a:stretch>
              <a:fillRect t="-7354" b="-7354"/>
            </a:stretch>
          </a:blipFill>
        </p:spPr>
      </p:sp>
      <p:sp>
        <p:nvSpPr>
          <p:cNvPr id="6" name="Freeform 6"/>
          <p:cNvSpPr/>
          <p:nvPr/>
        </p:nvSpPr>
        <p:spPr>
          <a:xfrm>
            <a:off x="464726" y="4627746"/>
            <a:ext cx="9446280" cy="2344640"/>
          </a:xfrm>
          <a:custGeom>
            <a:avLst/>
            <a:gdLst/>
            <a:ahLst/>
            <a:cxnLst/>
            <a:rect l="l" t="t" r="r" b="b"/>
            <a:pathLst>
              <a:path w="9446280" h="2344640">
                <a:moveTo>
                  <a:pt x="0" y="0"/>
                </a:moveTo>
                <a:lnTo>
                  <a:pt x="9446279" y="0"/>
                </a:lnTo>
                <a:lnTo>
                  <a:pt x="9446279" y="2344640"/>
                </a:lnTo>
                <a:lnTo>
                  <a:pt x="0" y="2344640"/>
                </a:lnTo>
                <a:lnTo>
                  <a:pt x="0" y="0"/>
                </a:lnTo>
                <a:close/>
              </a:path>
            </a:pathLst>
          </a:custGeom>
          <a:blipFill>
            <a:blip r:embed="rId4"/>
            <a:stretch>
              <a:fillRect t="-4990" b="-4990"/>
            </a:stretch>
          </a:blipFill>
        </p:spPr>
      </p:sp>
      <p:sp>
        <p:nvSpPr>
          <p:cNvPr id="7" name="TextBox 7"/>
          <p:cNvSpPr txBox="1"/>
          <p:nvPr/>
        </p:nvSpPr>
        <p:spPr>
          <a:xfrm>
            <a:off x="5413624" y="332553"/>
            <a:ext cx="7280279" cy="936625"/>
          </a:xfrm>
          <a:prstGeom prst="rect">
            <a:avLst/>
          </a:prstGeom>
        </p:spPr>
        <p:txBody>
          <a:bodyPr lIns="0" tIns="0" rIns="0" bIns="0" rtlCol="0" anchor="t">
            <a:spAutoFit/>
          </a:bodyPr>
          <a:lstStyle/>
          <a:p>
            <a:pPr algn="ctr">
              <a:lnSpc>
                <a:spcPts val="7699"/>
              </a:lnSpc>
            </a:pPr>
            <a:r>
              <a:rPr lang="en-US" sz="5499">
                <a:solidFill>
                  <a:srgbClr val="000000"/>
                </a:solidFill>
                <a:latin typeface="Playfair Display Bold"/>
                <a:ea typeface="Playfair Display Bold"/>
                <a:cs typeface="Playfair Display Bold"/>
                <a:sym typeface="Playfair Display Bold"/>
              </a:rPr>
              <a:t>OBJECTIVE</a:t>
            </a:r>
          </a:p>
        </p:txBody>
      </p:sp>
      <p:sp>
        <p:nvSpPr>
          <p:cNvPr id="8" name="TextBox 8"/>
          <p:cNvSpPr txBox="1"/>
          <p:nvPr/>
        </p:nvSpPr>
        <p:spPr>
          <a:xfrm>
            <a:off x="4353360" y="2368461"/>
            <a:ext cx="8137506" cy="1666381"/>
          </a:xfrm>
          <a:prstGeom prst="rect">
            <a:avLst/>
          </a:prstGeom>
        </p:spPr>
        <p:txBody>
          <a:bodyPr lIns="0" tIns="0" rIns="0" bIns="0" rtlCol="0" anchor="t">
            <a:spAutoFit/>
          </a:bodyPr>
          <a:lstStyle/>
          <a:p>
            <a:pPr algn="just">
              <a:lnSpc>
                <a:spcPts val="2689"/>
              </a:lnSpc>
            </a:pPr>
            <a:r>
              <a:rPr lang="en-US" sz="1920">
                <a:solidFill>
                  <a:srgbClr val="000000"/>
                </a:solidFill>
                <a:latin typeface="Canva Sans"/>
                <a:ea typeface="Canva Sans"/>
                <a:cs typeface="Canva Sans"/>
                <a:sym typeface="Canva Sans"/>
              </a:rPr>
              <a:t>CropNexus seeks to unlock the future of agriculture by predicting how crop yields will respond to shifting climates. It aspires to empower farmers and policymakers with foresight and actionable data, enabling them to adapt practices, safeguard food security, and champion sustainable farming.</a:t>
            </a:r>
          </a:p>
        </p:txBody>
      </p:sp>
      <p:sp>
        <p:nvSpPr>
          <p:cNvPr id="9" name="TextBox 9"/>
          <p:cNvSpPr txBox="1"/>
          <p:nvPr/>
        </p:nvSpPr>
        <p:spPr>
          <a:xfrm>
            <a:off x="1062155" y="4947826"/>
            <a:ext cx="8137506" cy="1666381"/>
          </a:xfrm>
          <a:prstGeom prst="rect">
            <a:avLst/>
          </a:prstGeom>
        </p:spPr>
        <p:txBody>
          <a:bodyPr lIns="0" tIns="0" rIns="0" bIns="0" rtlCol="0" anchor="t">
            <a:spAutoFit/>
          </a:bodyPr>
          <a:lstStyle/>
          <a:p>
            <a:pPr algn="just">
              <a:lnSpc>
                <a:spcPts val="2689"/>
              </a:lnSpc>
            </a:pPr>
            <a:r>
              <a:rPr lang="en-US" sz="1920">
                <a:solidFill>
                  <a:srgbClr val="000000"/>
                </a:solidFill>
                <a:latin typeface="Canva Sans"/>
                <a:ea typeface="Canva Sans"/>
                <a:cs typeface="Canva Sans"/>
                <a:sym typeface="Canva Sans"/>
              </a:rPr>
              <a:t>CropNexus is dedicated to transforming agricultural decision-making by forecasting crop yields across various climate scenarios. Its mission is to provide farmers and policymakers with innovative tools and insights to proactively adjust practices, enhance resilience, and foster sustainable food systems.</a:t>
            </a:r>
          </a:p>
        </p:txBody>
      </p:sp>
      <p:sp>
        <p:nvSpPr>
          <p:cNvPr id="10" name="Freeform 10"/>
          <p:cNvSpPr/>
          <p:nvPr/>
        </p:nvSpPr>
        <p:spPr>
          <a:xfrm>
            <a:off x="3806255" y="7210511"/>
            <a:ext cx="9852341" cy="2344640"/>
          </a:xfrm>
          <a:custGeom>
            <a:avLst/>
            <a:gdLst/>
            <a:ahLst/>
            <a:cxnLst/>
            <a:rect l="l" t="t" r="r" b="b"/>
            <a:pathLst>
              <a:path w="9852341" h="2344640">
                <a:moveTo>
                  <a:pt x="0" y="0"/>
                </a:moveTo>
                <a:lnTo>
                  <a:pt x="9852341" y="0"/>
                </a:lnTo>
                <a:lnTo>
                  <a:pt x="9852341" y="2344640"/>
                </a:lnTo>
                <a:lnTo>
                  <a:pt x="0" y="2344640"/>
                </a:lnTo>
                <a:lnTo>
                  <a:pt x="0" y="0"/>
                </a:lnTo>
                <a:close/>
              </a:path>
            </a:pathLst>
          </a:custGeom>
          <a:blipFill>
            <a:blip r:embed="rId4"/>
            <a:stretch>
              <a:fillRect t="-7354" b="-7354"/>
            </a:stretch>
          </a:blipFill>
        </p:spPr>
      </p:sp>
      <p:sp>
        <p:nvSpPr>
          <p:cNvPr id="11" name="TextBox 11"/>
          <p:cNvSpPr txBox="1"/>
          <p:nvPr/>
        </p:nvSpPr>
        <p:spPr>
          <a:xfrm>
            <a:off x="4663672" y="7524836"/>
            <a:ext cx="8137506" cy="1666381"/>
          </a:xfrm>
          <a:prstGeom prst="rect">
            <a:avLst/>
          </a:prstGeom>
        </p:spPr>
        <p:txBody>
          <a:bodyPr lIns="0" tIns="0" rIns="0" bIns="0" rtlCol="0" anchor="t">
            <a:spAutoFit/>
          </a:bodyPr>
          <a:lstStyle/>
          <a:p>
            <a:pPr algn="just">
              <a:lnSpc>
                <a:spcPts val="2689"/>
              </a:lnSpc>
            </a:pPr>
            <a:r>
              <a:rPr lang="en-US" sz="1920">
                <a:solidFill>
                  <a:srgbClr val="000000"/>
                </a:solidFill>
                <a:latin typeface="Canva Sans"/>
                <a:ea typeface="Canva Sans"/>
                <a:cs typeface="Canva Sans"/>
                <a:sym typeface="Canva Sans"/>
              </a:rPr>
              <a:t>CropNexus aims to bridge the gap between climate science and agriculture by predicting crop yields under evolving climate conditions. It strives to offer forward-thinking solutions that enable proactive adjustments, bolster food security, and advance sustainable agricultural practices.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just">
                <a:lnSpc>
                  <a:spcPts val="2659"/>
                </a:lnSpc>
                <a:spcBef>
                  <a:spcPct val="0"/>
                </a:spcBef>
              </a:pPr>
              <a:endParaRPr/>
            </a:p>
          </p:txBody>
        </p:sp>
      </p:grpSp>
      <p:grpSp>
        <p:nvGrpSpPr>
          <p:cNvPr id="5" name="Group 5"/>
          <p:cNvGrpSpPr/>
          <p:nvPr/>
        </p:nvGrpSpPr>
        <p:grpSpPr>
          <a:xfrm>
            <a:off x="10494997" y="1028700"/>
            <a:ext cx="6764303" cy="2251265"/>
            <a:chOff x="0" y="0"/>
            <a:chExt cx="9019070" cy="3001687"/>
          </a:xfrm>
        </p:grpSpPr>
        <p:pic>
          <p:nvPicPr>
            <p:cNvPr id="6" name="Picture 6"/>
            <p:cNvPicPr>
              <a:picLocks noChangeAspect="1"/>
            </p:cNvPicPr>
            <p:nvPr/>
          </p:nvPicPr>
          <p:blipFill>
            <a:blip r:embed="rId2"/>
            <a:srcRect t="9293" b="68532"/>
            <a:stretch>
              <a:fillRect/>
            </a:stretch>
          </p:blipFill>
          <p:spPr>
            <a:xfrm>
              <a:off x="0" y="0"/>
              <a:ext cx="9019070" cy="3001687"/>
            </a:xfrm>
            <a:prstGeom prst="rect">
              <a:avLst/>
            </a:prstGeom>
          </p:spPr>
        </p:pic>
      </p:grpSp>
      <p:grpSp>
        <p:nvGrpSpPr>
          <p:cNvPr id="7" name="Group 7"/>
          <p:cNvGrpSpPr/>
          <p:nvPr/>
        </p:nvGrpSpPr>
        <p:grpSpPr>
          <a:xfrm>
            <a:off x="10494997" y="3459403"/>
            <a:ext cx="6827597" cy="6827597"/>
            <a:chOff x="0" y="0"/>
            <a:chExt cx="9103462" cy="9103462"/>
          </a:xfrm>
        </p:grpSpPr>
        <p:pic>
          <p:nvPicPr>
            <p:cNvPr id="8" name="Picture 8"/>
            <p:cNvPicPr>
              <a:picLocks noChangeAspect="1"/>
            </p:cNvPicPr>
            <p:nvPr/>
          </p:nvPicPr>
          <p:blipFill>
            <a:blip r:embed="rId2"/>
            <a:srcRect t="33256" b="118"/>
            <a:stretch>
              <a:fillRect/>
            </a:stretch>
          </p:blipFill>
          <p:spPr>
            <a:xfrm>
              <a:off x="0" y="0"/>
              <a:ext cx="9103462" cy="9103462"/>
            </a:xfrm>
            <a:prstGeom prst="rect">
              <a:avLst/>
            </a:prstGeom>
          </p:spPr>
        </p:pic>
      </p:grpSp>
      <p:sp>
        <p:nvSpPr>
          <p:cNvPr id="9" name="TextBox 9"/>
          <p:cNvSpPr txBox="1"/>
          <p:nvPr/>
        </p:nvSpPr>
        <p:spPr>
          <a:xfrm>
            <a:off x="2042928" y="4052023"/>
            <a:ext cx="496110" cy="297180"/>
          </a:xfrm>
          <a:prstGeom prst="rect">
            <a:avLst/>
          </a:prstGeom>
        </p:spPr>
        <p:txBody>
          <a:bodyPr lIns="0" tIns="0" rIns="0" bIns="0" rtlCol="0" anchor="t">
            <a:spAutoFit/>
          </a:bodyPr>
          <a:lstStyle/>
          <a:p>
            <a:pPr algn="just">
              <a:lnSpc>
                <a:spcPts val="2519"/>
              </a:lnSpc>
              <a:spcBef>
                <a:spcPct val="0"/>
              </a:spcBef>
            </a:pPr>
            <a:r>
              <a:rPr lang="en-US" sz="1799">
                <a:solidFill>
                  <a:srgbClr val="FFFFFF"/>
                </a:solidFill>
                <a:latin typeface="Open Sans Bold"/>
                <a:ea typeface="Open Sans Bold"/>
                <a:cs typeface="Open Sans Bold"/>
                <a:sym typeface="Open Sans Bold"/>
              </a:rPr>
              <a:t>01</a:t>
            </a:r>
          </a:p>
        </p:txBody>
      </p:sp>
      <p:sp>
        <p:nvSpPr>
          <p:cNvPr id="10" name="TextBox 10"/>
          <p:cNvSpPr txBox="1"/>
          <p:nvPr/>
        </p:nvSpPr>
        <p:spPr>
          <a:xfrm>
            <a:off x="5985626" y="4052023"/>
            <a:ext cx="496110" cy="297180"/>
          </a:xfrm>
          <a:prstGeom prst="rect">
            <a:avLst/>
          </a:prstGeom>
        </p:spPr>
        <p:txBody>
          <a:bodyPr lIns="0" tIns="0" rIns="0" bIns="0" rtlCol="0" anchor="t">
            <a:spAutoFit/>
          </a:bodyPr>
          <a:lstStyle/>
          <a:p>
            <a:pPr algn="just">
              <a:lnSpc>
                <a:spcPts val="2519"/>
              </a:lnSpc>
              <a:spcBef>
                <a:spcPct val="0"/>
              </a:spcBef>
            </a:pPr>
            <a:r>
              <a:rPr lang="en-US" sz="1799">
                <a:solidFill>
                  <a:srgbClr val="FFFFFF"/>
                </a:solidFill>
                <a:latin typeface="Open Sans Bold"/>
                <a:ea typeface="Open Sans Bold"/>
                <a:cs typeface="Open Sans Bold"/>
                <a:sym typeface="Open Sans Bold"/>
              </a:rPr>
              <a:t>02</a:t>
            </a:r>
          </a:p>
        </p:txBody>
      </p:sp>
      <p:sp>
        <p:nvSpPr>
          <p:cNvPr id="11" name="TextBox 11"/>
          <p:cNvSpPr txBox="1"/>
          <p:nvPr/>
        </p:nvSpPr>
        <p:spPr>
          <a:xfrm>
            <a:off x="2042928" y="6505749"/>
            <a:ext cx="496110" cy="297180"/>
          </a:xfrm>
          <a:prstGeom prst="rect">
            <a:avLst/>
          </a:prstGeom>
        </p:spPr>
        <p:txBody>
          <a:bodyPr lIns="0" tIns="0" rIns="0" bIns="0" rtlCol="0" anchor="t">
            <a:spAutoFit/>
          </a:bodyPr>
          <a:lstStyle/>
          <a:p>
            <a:pPr algn="just">
              <a:lnSpc>
                <a:spcPts val="2519"/>
              </a:lnSpc>
              <a:spcBef>
                <a:spcPct val="0"/>
              </a:spcBef>
            </a:pPr>
            <a:r>
              <a:rPr lang="en-US" sz="1799">
                <a:solidFill>
                  <a:srgbClr val="FFFFFF"/>
                </a:solidFill>
                <a:latin typeface="Open Sans Bold"/>
                <a:ea typeface="Open Sans Bold"/>
                <a:cs typeface="Open Sans Bold"/>
                <a:sym typeface="Open Sans Bold"/>
              </a:rPr>
              <a:t>03</a:t>
            </a:r>
          </a:p>
        </p:txBody>
      </p:sp>
      <p:sp>
        <p:nvSpPr>
          <p:cNvPr id="12" name="TextBox 12"/>
          <p:cNvSpPr txBox="1"/>
          <p:nvPr/>
        </p:nvSpPr>
        <p:spPr>
          <a:xfrm>
            <a:off x="560733" y="981075"/>
            <a:ext cx="9700844" cy="8211185"/>
          </a:xfrm>
          <a:prstGeom prst="rect">
            <a:avLst/>
          </a:prstGeom>
        </p:spPr>
        <p:txBody>
          <a:bodyPr lIns="0" tIns="0" rIns="0" bIns="0" rtlCol="0" anchor="t">
            <a:spAutoFit/>
          </a:bodyPr>
          <a:lstStyle/>
          <a:p>
            <a:pPr algn="just">
              <a:lnSpc>
                <a:spcPts val="3640"/>
              </a:lnSpc>
            </a:pPr>
            <a:r>
              <a:rPr lang="en-US" sz="2600">
                <a:solidFill>
                  <a:srgbClr val="000000"/>
                </a:solidFill>
                <a:latin typeface="Playfair Display Bold"/>
                <a:ea typeface="Playfair Display Bold"/>
                <a:cs typeface="Playfair Display Bold"/>
                <a:sym typeface="Playfair Display Bold"/>
              </a:rPr>
              <a:t>Problem Statement:</a:t>
            </a:r>
          </a:p>
          <a:p>
            <a:pPr algn="just">
              <a:lnSpc>
                <a:spcPts val="3640"/>
              </a:lnSpc>
            </a:pPr>
            <a:r>
              <a:rPr lang="en-US" sz="2600">
                <a:solidFill>
                  <a:srgbClr val="000000"/>
                </a:solidFill>
                <a:latin typeface="Playfair Display"/>
                <a:ea typeface="Playfair Display"/>
                <a:cs typeface="Playfair Display"/>
                <a:sym typeface="Playfair Display"/>
              </a:rPr>
              <a:t>This project aims to develop a model to predict crop yields under different climate scenarios, aiding farmers and policymakers in optimizing practices for resilience and food security.</a:t>
            </a:r>
          </a:p>
          <a:p>
            <a:pPr algn="just">
              <a:lnSpc>
                <a:spcPts val="3640"/>
              </a:lnSpc>
            </a:pPr>
            <a:endParaRPr lang="en-US" sz="2600">
              <a:solidFill>
                <a:srgbClr val="000000"/>
              </a:solidFill>
              <a:latin typeface="Playfair Display"/>
              <a:ea typeface="Playfair Display"/>
              <a:cs typeface="Playfair Display"/>
              <a:sym typeface="Playfair Display"/>
            </a:endParaRPr>
          </a:p>
          <a:p>
            <a:pPr algn="just">
              <a:lnSpc>
                <a:spcPts val="3640"/>
              </a:lnSpc>
            </a:pPr>
            <a:r>
              <a:rPr lang="en-US" sz="2600">
                <a:solidFill>
                  <a:srgbClr val="000000"/>
                </a:solidFill>
                <a:latin typeface="Playfair Display Bold"/>
                <a:ea typeface="Playfair Display Bold"/>
                <a:cs typeface="Playfair Display Bold"/>
                <a:sym typeface="Playfair Display Bold"/>
              </a:rPr>
              <a:t>Significance of the Problem:</a:t>
            </a:r>
          </a:p>
          <a:p>
            <a:pPr marL="561341" lvl="1" indent="-280670" algn="just">
              <a:lnSpc>
                <a:spcPts val="3640"/>
              </a:lnSpc>
              <a:buFont typeface="Arial"/>
              <a:buChar char="•"/>
            </a:pPr>
            <a:r>
              <a:rPr lang="en-US" sz="2600">
                <a:solidFill>
                  <a:srgbClr val="000000"/>
                </a:solidFill>
                <a:latin typeface="Playfair Display"/>
                <a:ea typeface="Playfair Display"/>
                <a:cs typeface="Playfair Display"/>
                <a:sym typeface="Playfair Display"/>
              </a:rPr>
              <a:t>Food Security: Ensures stable food supplies.</a:t>
            </a:r>
          </a:p>
          <a:p>
            <a:pPr marL="561341" lvl="1" indent="-280670" algn="just">
              <a:lnSpc>
                <a:spcPts val="3640"/>
              </a:lnSpc>
              <a:buFont typeface="Arial"/>
              <a:buChar char="•"/>
            </a:pPr>
            <a:r>
              <a:rPr lang="en-US" sz="2600">
                <a:solidFill>
                  <a:srgbClr val="000000"/>
                </a:solidFill>
                <a:latin typeface="Playfair Display"/>
                <a:ea typeface="Playfair Display"/>
                <a:cs typeface="Playfair Display"/>
                <a:sym typeface="Playfair Display"/>
              </a:rPr>
              <a:t>Farmer Support: Helps adapt practices to mitigate climate impacts.</a:t>
            </a:r>
          </a:p>
          <a:p>
            <a:pPr marL="561341" lvl="1" indent="-280670" algn="just">
              <a:lnSpc>
                <a:spcPts val="3640"/>
              </a:lnSpc>
              <a:buFont typeface="Arial"/>
              <a:buChar char="•"/>
            </a:pPr>
            <a:r>
              <a:rPr lang="en-US" sz="2600">
                <a:solidFill>
                  <a:srgbClr val="000000"/>
                </a:solidFill>
                <a:latin typeface="Playfair Display"/>
                <a:ea typeface="Playfair Display"/>
                <a:cs typeface="Playfair Display"/>
                <a:sym typeface="Playfair Display"/>
              </a:rPr>
              <a:t>Policy Making: Informs agricultural and climate policies.</a:t>
            </a:r>
          </a:p>
          <a:p>
            <a:pPr marL="561341" lvl="1" indent="-280670" algn="just">
              <a:lnSpc>
                <a:spcPts val="3640"/>
              </a:lnSpc>
              <a:buFont typeface="Arial"/>
              <a:buChar char="•"/>
            </a:pPr>
            <a:r>
              <a:rPr lang="en-US" sz="2600">
                <a:solidFill>
                  <a:srgbClr val="000000"/>
                </a:solidFill>
                <a:latin typeface="Playfair Display"/>
                <a:ea typeface="Playfair Display"/>
                <a:cs typeface="Playfair Display"/>
                <a:sym typeface="Playfair Display"/>
              </a:rPr>
              <a:t>Sustainable Agriculture: Promotes resilient land use practices.</a:t>
            </a:r>
          </a:p>
          <a:p>
            <a:pPr algn="just">
              <a:lnSpc>
                <a:spcPts val="3640"/>
              </a:lnSpc>
            </a:pPr>
            <a:endParaRPr lang="en-US" sz="2600">
              <a:solidFill>
                <a:srgbClr val="000000"/>
              </a:solidFill>
              <a:latin typeface="Playfair Display"/>
              <a:ea typeface="Playfair Display"/>
              <a:cs typeface="Playfair Display"/>
              <a:sym typeface="Playfair Display"/>
            </a:endParaRPr>
          </a:p>
          <a:p>
            <a:pPr algn="just">
              <a:lnSpc>
                <a:spcPts val="3640"/>
              </a:lnSpc>
            </a:pPr>
            <a:r>
              <a:rPr lang="en-US" sz="2600">
                <a:solidFill>
                  <a:srgbClr val="000000"/>
                </a:solidFill>
                <a:latin typeface="Playfair Display Bold"/>
                <a:ea typeface="Playfair Display Bold"/>
                <a:cs typeface="Playfair Display Bold"/>
                <a:sym typeface="Playfair Display Bold"/>
              </a:rPr>
              <a:t>Relevant SDGs:</a:t>
            </a:r>
          </a:p>
          <a:p>
            <a:pPr marL="561341" lvl="1" indent="-280670" algn="just">
              <a:lnSpc>
                <a:spcPts val="3640"/>
              </a:lnSpc>
              <a:buFont typeface="Arial"/>
              <a:buChar char="•"/>
            </a:pPr>
            <a:r>
              <a:rPr lang="en-US" sz="2600">
                <a:solidFill>
                  <a:srgbClr val="000000"/>
                </a:solidFill>
                <a:latin typeface="Playfair Display"/>
                <a:ea typeface="Playfair Display"/>
                <a:cs typeface="Playfair Display"/>
                <a:sym typeface="Playfair Display"/>
              </a:rPr>
              <a:t>SDG 2: Zero Hunger</a:t>
            </a:r>
          </a:p>
          <a:p>
            <a:pPr marL="561341" lvl="1" indent="-280670" algn="just">
              <a:lnSpc>
                <a:spcPts val="3640"/>
              </a:lnSpc>
              <a:buFont typeface="Arial"/>
              <a:buChar char="•"/>
            </a:pPr>
            <a:r>
              <a:rPr lang="en-US" sz="2600">
                <a:solidFill>
                  <a:srgbClr val="000000"/>
                </a:solidFill>
                <a:latin typeface="Playfair Display"/>
                <a:ea typeface="Playfair Display"/>
                <a:cs typeface="Playfair Display"/>
                <a:sym typeface="Playfair Display"/>
              </a:rPr>
              <a:t>SDG 13: Climate Action</a:t>
            </a:r>
          </a:p>
          <a:p>
            <a:pPr marL="561341" lvl="1" indent="-280670" algn="just">
              <a:lnSpc>
                <a:spcPts val="3640"/>
              </a:lnSpc>
              <a:buFont typeface="Arial"/>
              <a:buChar char="•"/>
            </a:pPr>
            <a:r>
              <a:rPr lang="en-US" sz="2600">
                <a:solidFill>
                  <a:srgbClr val="000000"/>
                </a:solidFill>
                <a:latin typeface="Playfair Display"/>
                <a:ea typeface="Playfair Display"/>
                <a:cs typeface="Playfair Display"/>
                <a:sym typeface="Playfair Display"/>
              </a:rPr>
              <a:t>SDG 15: Life on Land</a:t>
            </a:r>
          </a:p>
          <a:p>
            <a:pPr algn="just">
              <a:lnSpc>
                <a:spcPts val="3640"/>
              </a:lnSpc>
            </a:pPr>
            <a:endParaRPr lang="en-US" sz="2600">
              <a:solidFill>
                <a:srgbClr val="000000"/>
              </a:solidFill>
              <a:latin typeface="Playfair Display"/>
              <a:ea typeface="Playfair Display"/>
              <a:cs typeface="Playfair Display"/>
              <a:sym typeface="Playfair Display"/>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sp>
      <p:sp>
        <p:nvSpPr>
          <p:cNvPr id="3" name="Freeform 3"/>
          <p:cNvSpPr/>
          <p:nvPr/>
        </p:nvSpPr>
        <p:spPr>
          <a:xfrm>
            <a:off x="9144000" y="2089413"/>
            <a:ext cx="8749834" cy="6633646"/>
          </a:xfrm>
          <a:custGeom>
            <a:avLst/>
            <a:gdLst/>
            <a:ahLst/>
            <a:cxnLst/>
            <a:rect l="l" t="t" r="r" b="b"/>
            <a:pathLst>
              <a:path w="8749834" h="6633646">
                <a:moveTo>
                  <a:pt x="0" y="0"/>
                </a:moveTo>
                <a:lnTo>
                  <a:pt x="8749834" y="0"/>
                </a:lnTo>
                <a:lnTo>
                  <a:pt x="8749834" y="6633646"/>
                </a:lnTo>
                <a:lnTo>
                  <a:pt x="0" y="6633646"/>
                </a:lnTo>
                <a:lnTo>
                  <a:pt x="0" y="0"/>
                </a:lnTo>
                <a:close/>
              </a:path>
            </a:pathLst>
          </a:custGeom>
          <a:blipFill>
            <a:blip r:embed="rId3"/>
            <a:stretch>
              <a:fillRect/>
            </a:stretch>
          </a:blipFill>
        </p:spPr>
      </p:sp>
      <p:sp>
        <p:nvSpPr>
          <p:cNvPr id="4" name="TextBox 4"/>
          <p:cNvSpPr txBox="1"/>
          <p:nvPr/>
        </p:nvSpPr>
        <p:spPr>
          <a:xfrm>
            <a:off x="4209594" y="301265"/>
            <a:ext cx="10637379" cy="877570"/>
          </a:xfrm>
          <a:prstGeom prst="rect">
            <a:avLst/>
          </a:prstGeom>
        </p:spPr>
        <p:txBody>
          <a:bodyPr lIns="0" tIns="0" rIns="0" bIns="0" rtlCol="0" anchor="t">
            <a:spAutoFit/>
          </a:bodyPr>
          <a:lstStyle/>
          <a:p>
            <a:pPr algn="ctr">
              <a:lnSpc>
                <a:spcPts val="7279"/>
              </a:lnSpc>
            </a:pPr>
            <a:r>
              <a:rPr lang="en-US" sz="5199">
                <a:solidFill>
                  <a:srgbClr val="FFFFFF"/>
                </a:solidFill>
                <a:latin typeface="Playfair Display Bold"/>
                <a:ea typeface="Playfair Display Bold"/>
                <a:cs typeface="Playfair Display Bold"/>
                <a:sym typeface="Playfair Display Bold"/>
              </a:rPr>
              <a:t>DATA COLLECTION</a:t>
            </a:r>
          </a:p>
        </p:txBody>
      </p:sp>
      <p:sp>
        <p:nvSpPr>
          <p:cNvPr id="5" name="TextBox 5"/>
          <p:cNvSpPr txBox="1"/>
          <p:nvPr/>
        </p:nvSpPr>
        <p:spPr>
          <a:xfrm>
            <a:off x="1028700" y="2331036"/>
            <a:ext cx="6187203" cy="6108736"/>
          </a:xfrm>
          <a:prstGeom prst="rect">
            <a:avLst/>
          </a:prstGeom>
        </p:spPr>
        <p:txBody>
          <a:bodyPr lIns="0" tIns="0" rIns="0" bIns="0" rtlCol="0" anchor="t">
            <a:spAutoFit/>
          </a:bodyPr>
          <a:lstStyle/>
          <a:p>
            <a:pPr marL="539445" lvl="1" indent="-269723" algn="just">
              <a:lnSpc>
                <a:spcPts val="3498"/>
              </a:lnSpc>
              <a:buFont typeface="Arial"/>
              <a:buChar char="•"/>
            </a:pPr>
            <a:r>
              <a:rPr lang="en-US" sz="2498">
                <a:solidFill>
                  <a:srgbClr val="FFFFFF"/>
                </a:solidFill>
                <a:latin typeface="Playfair Display Bold"/>
                <a:ea typeface="Playfair Display Bold"/>
                <a:cs typeface="Playfair Display Bold"/>
                <a:sym typeface="Playfair Display Bold"/>
              </a:rPr>
              <a:t>This dataset is curated from Kaggle, offering a wealth of agricultural insights.</a:t>
            </a:r>
          </a:p>
          <a:p>
            <a:pPr marL="539445" lvl="1" indent="-269723" algn="just">
              <a:lnSpc>
                <a:spcPts val="3498"/>
              </a:lnSpc>
              <a:buFont typeface="Arial"/>
              <a:buChar char="•"/>
            </a:pPr>
            <a:r>
              <a:rPr lang="en-US" sz="2498">
                <a:solidFill>
                  <a:srgbClr val="FFFFFF"/>
                </a:solidFill>
                <a:latin typeface="Playfair Display Bold"/>
                <a:ea typeface="Playfair Display Bold"/>
                <a:cs typeface="Playfair Display Bold"/>
                <a:sym typeface="Playfair Display Bold"/>
              </a:rPr>
              <a:t>The dataset, coverS crops in India from 1997 to 2020, includes 19,698 rows and 10 columns. </a:t>
            </a:r>
          </a:p>
          <a:p>
            <a:pPr marL="539445" lvl="1" indent="-269723" algn="just">
              <a:lnSpc>
                <a:spcPts val="3498"/>
              </a:lnSpc>
              <a:buFont typeface="Arial"/>
              <a:buChar char="•"/>
            </a:pPr>
            <a:r>
              <a:rPr lang="en-US" sz="2498">
                <a:solidFill>
                  <a:srgbClr val="FFFFFF"/>
                </a:solidFill>
                <a:latin typeface="Playfair Display Bold"/>
                <a:ea typeface="Playfair Display Bold"/>
                <a:cs typeface="Playfair Display Bold"/>
                <a:sym typeface="Playfair Display Bold"/>
              </a:rPr>
              <a:t>It focuses on predicting crop yields based on factors such as weather conditions, fertilizer, and pesticide use. </a:t>
            </a:r>
          </a:p>
          <a:p>
            <a:pPr marL="539445" lvl="1" indent="-269723" algn="just">
              <a:lnSpc>
                <a:spcPts val="3498"/>
              </a:lnSpc>
              <a:buFont typeface="Arial"/>
              <a:buChar char="•"/>
            </a:pPr>
            <a:r>
              <a:rPr lang="en-US" sz="2498">
                <a:solidFill>
                  <a:srgbClr val="FFFFFF"/>
                </a:solidFill>
                <a:latin typeface="Playfair Display Bold"/>
                <a:ea typeface="Playfair Display Bold"/>
                <a:cs typeface="Playfair Display Bold"/>
                <a:sym typeface="Playfair Display Bold"/>
              </a:rPr>
              <a:t>Each row provides detailed data for specific crops, offering insights for yield prediction and agricultural analysis.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0D0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453816"/>
          </a:xfrm>
          <a:custGeom>
            <a:avLst/>
            <a:gdLst/>
            <a:ahLst/>
            <a:cxnLst/>
            <a:rect l="l" t="t" r="r" b="b"/>
            <a:pathLst>
              <a:path w="18288000" h="10453816">
                <a:moveTo>
                  <a:pt x="0" y="0"/>
                </a:moveTo>
                <a:lnTo>
                  <a:pt x="18288000" y="0"/>
                </a:lnTo>
                <a:lnTo>
                  <a:pt x="18288000" y="10453816"/>
                </a:lnTo>
                <a:lnTo>
                  <a:pt x="0" y="10453816"/>
                </a:lnTo>
                <a:lnTo>
                  <a:pt x="0" y="0"/>
                </a:lnTo>
                <a:close/>
              </a:path>
            </a:pathLst>
          </a:custGeom>
          <a:blipFill>
            <a:blip r:embed="rId2">
              <a:alphaModFix amt="34000"/>
            </a:blip>
            <a:stretch>
              <a:fillRect/>
            </a:stretch>
          </a:blipFill>
        </p:spPr>
      </p:sp>
      <p:sp>
        <p:nvSpPr>
          <p:cNvPr id="3" name="TextBox 3"/>
          <p:cNvSpPr txBox="1"/>
          <p:nvPr/>
        </p:nvSpPr>
        <p:spPr>
          <a:xfrm>
            <a:off x="372244" y="375041"/>
            <a:ext cx="17543512" cy="9627533"/>
          </a:xfrm>
          <a:prstGeom prst="rect">
            <a:avLst/>
          </a:prstGeom>
        </p:spPr>
        <p:txBody>
          <a:bodyPr lIns="0" tIns="0" rIns="0" bIns="0" rtlCol="0" anchor="t">
            <a:spAutoFit/>
          </a:bodyPr>
          <a:lstStyle/>
          <a:p>
            <a:pPr algn="l">
              <a:lnSpc>
                <a:spcPts val="5898"/>
              </a:lnSpc>
              <a:spcBef>
                <a:spcPct val="0"/>
              </a:spcBef>
            </a:pPr>
            <a:r>
              <a:rPr lang="en-US" sz="4213">
                <a:solidFill>
                  <a:srgbClr val="FFFFFF"/>
                </a:solidFill>
                <a:latin typeface="Playfair Display"/>
                <a:ea typeface="Playfair Display"/>
                <a:cs typeface="Playfair Display"/>
                <a:sym typeface="Playfair Display"/>
              </a:rPr>
              <a:t> Data Collection and Familiarization:</a:t>
            </a:r>
          </a:p>
          <a:p>
            <a:pPr marL="909641" lvl="1" indent="-454821" algn="l">
              <a:lnSpc>
                <a:spcPts val="5898"/>
              </a:lnSpc>
              <a:spcBef>
                <a:spcPct val="0"/>
              </a:spcBef>
              <a:buFont typeface="Arial"/>
              <a:buChar char="•"/>
            </a:pPr>
            <a:r>
              <a:rPr lang="en-US" sz="4213">
                <a:solidFill>
                  <a:srgbClr val="FFFFFF"/>
                </a:solidFill>
                <a:latin typeface="Playfair Display"/>
                <a:ea typeface="Playfair Display"/>
                <a:cs typeface="Playfair Display"/>
                <a:sym typeface="Playfair Display"/>
              </a:rPr>
              <a:t>Collect and review historical crop yield, climate, soil, and management data.</a:t>
            </a:r>
          </a:p>
          <a:p>
            <a:pPr algn="l">
              <a:lnSpc>
                <a:spcPts val="5898"/>
              </a:lnSpc>
              <a:spcBef>
                <a:spcPct val="0"/>
              </a:spcBef>
            </a:pPr>
            <a:r>
              <a:rPr lang="en-US" sz="4213">
                <a:solidFill>
                  <a:srgbClr val="FFFFFF"/>
                </a:solidFill>
                <a:latin typeface="Playfair Display"/>
                <a:ea typeface="Playfair Display"/>
                <a:cs typeface="Playfair Display"/>
                <a:sym typeface="Playfair Display"/>
              </a:rPr>
              <a:t>Data Cleaning and Preprocessing:</a:t>
            </a:r>
          </a:p>
          <a:p>
            <a:pPr marL="909641" lvl="1" indent="-454821" algn="l">
              <a:lnSpc>
                <a:spcPts val="5898"/>
              </a:lnSpc>
              <a:spcBef>
                <a:spcPct val="0"/>
              </a:spcBef>
              <a:buFont typeface="Arial"/>
              <a:buChar char="•"/>
            </a:pPr>
            <a:r>
              <a:rPr lang="en-US" sz="4213">
                <a:solidFill>
                  <a:srgbClr val="FFFFFF"/>
                </a:solidFill>
                <a:latin typeface="Playfair Display"/>
                <a:ea typeface="Playfair Display"/>
                <a:cs typeface="Playfair Display"/>
                <a:sym typeface="Playfair Display"/>
              </a:rPr>
              <a:t>Address missing data and normalize variables.</a:t>
            </a:r>
          </a:p>
          <a:p>
            <a:pPr algn="l">
              <a:lnSpc>
                <a:spcPts val="5898"/>
              </a:lnSpc>
              <a:spcBef>
                <a:spcPct val="0"/>
              </a:spcBef>
            </a:pPr>
            <a:r>
              <a:rPr lang="en-US" sz="4213">
                <a:solidFill>
                  <a:srgbClr val="FFFFFF"/>
                </a:solidFill>
                <a:latin typeface="Playfair Display"/>
                <a:ea typeface="Playfair Display"/>
                <a:cs typeface="Playfair Display"/>
                <a:sym typeface="Playfair Display"/>
              </a:rPr>
              <a:t>Statistics and Visualization:</a:t>
            </a:r>
          </a:p>
          <a:p>
            <a:pPr marL="909641" lvl="1" indent="-454821" algn="l">
              <a:lnSpc>
                <a:spcPts val="5898"/>
              </a:lnSpc>
              <a:spcBef>
                <a:spcPct val="0"/>
              </a:spcBef>
              <a:buFont typeface="Arial"/>
              <a:buChar char="•"/>
            </a:pPr>
            <a:r>
              <a:rPr lang="en-US" sz="4213">
                <a:solidFill>
                  <a:srgbClr val="FFFFFF"/>
                </a:solidFill>
                <a:latin typeface="Playfair Display"/>
                <a:ea typeface="Playfair Display"/>
                <a:cs typeface="Playfair Display"/>
                <a:sym typeface="Playfair Display"/>
              </a:rPr>
              <a:t>Calculate statistics and visualize crop yield distributions.</a:t>
            </a:r>
          </a:p>
          <a:p>
            <a:pPr algn="l">
              <a:lnSpc>
                <a:spcPts val="5898"/>
              </a:lnSpc>
              <a:spcBef>
                <a:spcPct val="0"/>
              </a:spcBef>
            </a:pPr>
            <a:r>
              <a:rPr lang="en-US" sz="4213">
                <a:solidFill>
                  <a:srgbClr val="FFFFFF"/>
                </a:solidFill>
                <a:latin typeface="Playfair Display"/>
                <a:ea typeface="Playfair Display"/>
                <a:cs typeface="Playfair Display"/>
                <a:sym typeface="Playfair Display"/>
              </a:rPr>
              <a:t>Bivariate and Multivariate Analysis:</a:t>
            </a:r>
          </a:p>
          <a:p>
            <a:pPr marL="909641" lvl="1" indent="-454821" algn="l">
              <a:lnSpc>
                <a:spcPts val="5898"/>
              </a:lnSpc>
              <a:spcBef>
                <a:spcPct val="0"/>
              </a:spcBef>
              <a:buFont typeface="Arial"/>
              <a:buChar char="•"/>
            </a:pPr>
            <a:r>
              <a:rPr lang="en-US" sz="4213">
                <a:solidFill>
                  <a:srgbClr val="FFFFFF"/>
                </a:solidFill>
                <a:latin typeface="Playfair Display"/>
                <a:ea typeface="Playfair Display"/>
                <a:cs typeface="Playfair Display"/>
                <a:sym typeface="Playfair Display"/>
              </a:rPr>
              <a:t>Explore relationships and interactions between crop yields and climate variables.</a:t>
            </a:r>
          </a:p>
          <a:p>
            <a:pPr algn="l">
              <a:lnSpc>
                <a:spcPts val="5898"/>
              </a:lnSpc>
              <a:spcBef>
                <a:spcPct val="0"/>
              </a:spcBef>
            </a:pPr>
            <a:r>
              <a:rPr lang="en-US" sz="4213">
                <a:solidFill>
                  <a:srgbClr val="FFFFFF"/>
                </a:solidFill>
                <a:latin typeface="Playfair Display"/>
                <a:ea typeface="Playfair Display"/>
                <a:cs typeface="Playfair Display"/>
                <a:sym typeface="Playfair Display"/>
              </a:rPr>
              <a:t>Spatial Analysis:</a:t>
            </a:r>
          </a:p>
          <a:p>
            <a:pPr marL="909641" lvl="1" indent="-454821" algn="l">
              <a:lnSpc>
                <a:spcPts val="5898"/>
              </a:lnSpc>
              <a:spcBef>
                <a:spcPct val="0"/>
              </a:spcBef>
              <a:buFont typeface="Arial"/>
              <a:buChar char="•"/>
            </a:pPr>
            <a:r>
              <a:rPr lang="en-US" sz="4213">
                <a:solidFill>
                  <a:srgbClr val="FFFFFF"/>
                </a:solidFill>
                <a:latin typeface="Playfair Display"/>
                <a:ea typeface="Playfair Display"/>
                <a:cs typeface="Playfair Display"/>
                <a:sym typeface="Playfair Display"/>
              </a:rPr>
              <a:t>Analyze spatial patterns and time series trends in crop yields.</a:t>
            </a:r>
          </a:p>
          <a:p>
            <a:pPr algn="l">
              <a:lnSpc>
                <a:spcPts val="5898"/>
              </a:lnSpc>
              <a:spcBef>
                <a:spcPct val="0"/>
              </a:spcBef>
            </a:pPr>
            <a:endParaRPr lang="en-US" sz="4213">
              <a:solidFill>
                <a:srgbClr val="FFFFFF"/>
              </a:solidFill>
              <a:latin typeface="Playfair Display"/>
              <a:ea typeface="Playfair Display"/>
              <a:cs typeface="Playfair Display"/>
              <a:sym typeface="Playfair Display"/>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5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1000"/>
            </a:blip>
            <a:stretch>
              <a:fillRect/>
            </a:stretch>
          </a:blipFill>
        </p:spPr>
      </p:sp>
      <p:grpSp>
        <p:nvGrpSpPr>
          <p:cNvPr id="3" name="Group 3"/>
          <p:cNvGrpSpPr/>
          <p:nvPr/>
        </p:nvGrpSpPr>
        <p:grpSpPr>
          <a:xfrm>
            <a:off x="1352745" y="4679122"/>
            <a:ext cx="3983276" cy="398327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5" name="Group 5"/>
          <p:cNvGrpSpPr/>
          <p:nvPr/>
        </p:nvGrpSpPr>
        <p:grpSpPr>
          <a:xfrm>
            <a:off x="12858494" y="4679122"/>
            <a:ext cx="3983276" cy="398327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831" r="-831"/>
              </a:stretch>
            </a:blipFill>
          </p:spPr>
        </p:sp>
      </p:grpSp>
      <p:grpSp>
        <p:nvGrpSpPr>
          <p:cNvPr id="7" name="Group 7"/>
          <p:cNvGrpSpPr/>
          <p:nvPr/>
        </p:nvGrpSpPr>
        <p:grpSpPr>
          <a:xfrm>
            <a:off x="7105620" y="4679122"/>
            <a:ext cx="3983276" cy="398327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8903" r="-38903"/>
              </a:stretch>
            </a:blipFill>
          </p:spPr>
        </p:sp>
      </p:grpSp>
      <p:sp>
        <p:nvSpPr>
          <p:cNvPr id="9" name="TextBox 8">
            <a:extLst>
              <a:ext uri="{FF2B5EF4-FFF2-40B4-BE49-F238E27FC236}">
                <a16:creationId xmlns:a16="http://schemas.microsoft.com/office/drawing/2014/main" id="{CA73E3B7-CE65-F681-AFB3-F5CCC5C56066}"/>
              </a:ext>
            </a:extLst>
          </p:cNvPr>
          <p:cNvSpPr txBox="1"/>
          <p:nvPr/>
        </p:nvSpPr>
        <p:spPr>
          <a:xfrm>
            <a:off x="476220" y="676238"/>
            <a:ext cx="6629400" cy="1107996"/>
          </a:xfrm>
          <a:prstGeom prst="rect">
            <a:avLst/>
          </a:prstGeom>
          <a:noFill/>
        </p:spPr>
        <p:txBody>
          <a:bodyPr wrap="square" rtlCol="0">
            <a:spAutoFit/>
          </a:bodyPr>
          <a:lstStyle/>
          <a:p>
            <a:r>
              <a:rPr lang="en-US" sz="6600" b="1" dirty="0">
                <a:latin typeface="Playfair Display" panose="00000500000000000000" pitchFamily="2" charset="0"/>
              </a:rPr>
              <a:t>Technology stack</a:t>
            </a:r>
            <a:endParaRPr lang="en-IN" sz="6600" b="1" dirty="0">
              <a:latin typeface="Playfair Display" panose="000005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1124</Words>
  <Application>Microsoft Office PowerPoint</Application>
  <PresentationFormat>Custom</PresentationFormat>
  <Paragraphs>103</Paragraphs>
  <Slides>17</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Open Sans</vt:lpstr>
      <vt:lpstr>Canva Sans Bold</vt:lpstr>
      <vt:lpstr>Open Sans Bold</vt:lpstr>
      <vt:lpstr>Playfair Display Bold</vt:lpstr>
      <vt:lpstr>Arial</vt:lpstr>
      <vt:lpstr>Calibri</vt:lpstr>
      <vt:lpstr>Canva Sans</vt:lpstr>
      <vt:lpstr>Poppins Bold</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CropNexus</dc:title>
  <dc:creator>Himanshu Sopra</dc:creator>
  <cp:lastModifiedBy>Himanshu Sopra</cp:lastModifiedBy>
  <cp:revision>2</cp:revision>
  <dcterms:created xsi:type="dcterms:W3CDTF">2006-08-16T00:00:00Z</dcterms:created>
  <dcterms:modified xsi:type="dcterms:W3CDTF">2024-07-29T06:57:29Z</dcterms:modified>
  <dc:identifier>DAGLpuacAKU</dc:identifier>
</cp:coreProperties>
</file>